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6"/>
  </p:notesMasterIdLst>
  <p:sldIdLst>
    <p:sldId id="343" r:id="rId2"/>
    <p:sldId id="345" r:id="rId3"/>
    <p:sldId id="349" r:id="rId4"/>
    <p:sldId id="367" r:id="rId5"/>
    <p:sldId id="368" r:id="rId6"/>
    <p:sldId id="375" r:id="rId7"/>
    <p:sldId id="358" r:id="rId8"/>
    <p:sldId id="360" r:id="rId9"/>
    <p:sldId id="377" r:id="rId10"/>
    <p:sldId id="361" r:id="rId11"/>
    <p:sldId id="378" r:id="rId12"/>
    <p:sldId id="285" r:id="rId13"/>
    <p:sldId id="340" r:id="rId14"/>
    <p:sldId id="370" r:id="rId15"/>
    <p:sldId id="373" r:id="rId16"/>
    <p:sldId id="374" r:id="rId17"/>
    <p:sldId id="329" r:id="rId18"/>
    <p:sldId id="369" r:id="rId19"/>
    <p:sldId id="332" r:id="rId20"/>
    <p:sldId id="336" r:id="rId21"/>
    <p:sldId id="337" r:id="rId22"/>
    <p:sldId id="338" r:id="rId23"/>
    <p:sldId id="339" r:id="rId24"/>
    <p:sldId id="376" r:id="rId25"/>
    <p:sldId id="365" r:id="rId26"/>
    <p:sldId id="366" r:id="rId27"/>
    <p:sldId id="347" r:id="rId28"/>
    <p:sldId id="348" r:id="rId29"/>
    <p:sldId id="350" r:id="rId30"/>
    <p:sldId id="351" r:id="rId31"/>
    <p:sldId id="352" r:id="rId32"/>
    <p:sldId id="353" r:id="rId33"/>
    <p:sldId id="341" r:id="rId34"/>
    <p:sldId id="34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01"/>
    <a:srgbClr val="B851FF"/>
    <a:srgbClr val="E2F0D9"/>
    <a:srgbClr val="750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1"/>
    <p:restoredTop sz="91701"/>
  </p:normalViewPr>
  <p:slideViewPr>
    <p:cSldViewPr snapToGrid="0" snapToObjects="1">
      <p:cViewPr varScale="1">
        <p:scale>
          <a:sx n="117" d="100"/>
          <a:sy n="117" d="100"/>
        </p:scale>
        <p:origin x="944"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DA2FC9-8C70-3D41-8C05-88F4C5E73B57}" type="datetimeFigureOut">
              <a:rPr lang="en-US" smtClean="0"/>
              <a:t>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48AFCB-93E7-B641-A76E-E8339E5A54F3}" type="slidenum">
              <a:rPr lang="en-US" smtClean="0"/>
              <a:t>‹#›</a:t>
            </a:fld>
            <a:endParaRPr lang="en-US"/>
          </a:p>
        </p:txBody>
      </p:sp>
    </p:spTree>
    <p:extLst>
      <p:ext uri="{BB962C8B-B14F-4D97-AF65-F5344CB8AC3E}">
        <p14:creationId xmlns:p14="http://schemas.microsoft.com/office/powerpoint/2010/main" val="83677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1</a:t>
            </a:fld>
            <a:endParaRPr lang="en-US"/>
          </a:p>
        </p:txBody>
      </p:sp>
    </p:spTree>
    <p:extLst>
      <p:ext uri="{BB962C8B-B14F-4D97-AF65-F5344CB8AC3E}">
        <p14:creationId xmlns:p14="http://schemas.microsoft.com/office/powerpoint/2010/main" val="3010956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10</a:t>
            </a:fld>
            <a:endParaRPr lang="en-US"/>
          </a:p>
        </p:txBody>
      </p:sp>
    </p:spTree>
    <p:extLst>
      <p:ext uri="{BB962C8B-B14F-4D97-AF65-F5344CB8AC3E}">
        <p14:creationId xmlns:p14="http://schemas.microsoft.com/office/powerpoint/2010/main" val="194156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11</a:t>
            </a:fld>
            <a:endParaRPr lang="en-US"/>
          </a:p>
        </p:txBody>
      </p:sp>
    </p:spTree>
    <p:extLst>
      <p:ext uri="{BB962C8B-B14F-4D97-AF65-F5344CB8AC3E}">
        <p14:creationId xmlns:p14="http://schemas.microsoft.com/office/powerpoint/2010/main" val="4174559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12</a:t>
            </a:fld>
            <a:endParaRPr lang="en-US"/>
          </a:p>
        </p:txBody>
      </p:sp>
    </p:spTree>
    <p:extLst>
      <p:ext uri="{BB962C8B-B14F-4D97-AF65-F5344CB8AC3E}">
        <p14:creationId xmlns:p14="http://schemas.microsoft.com/office/powerpoint/2010/main" val="652579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13</a:t>
            </a:fld>
            <a:endParaRPr lang="en-US"/>
          </a:p>
        </p:txBody>
      </p:sp>
    </p:spTree>
    <p:extLst>
      <p:ext uri="{BB962C8B-B14F-4D97-AF65-F5344CB8AC3E}">
        <p14:creationId xmlns:p14="http://schemas.microsoft.com/office/powerpoint/2010/main" val="14692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14</a:t>
            </a:fld>
            <a:endParaRPr lang="en-US"/>
          </a:p>
        </p:txBody>
      </p:sp>
    </p:spTree>
    <p:extLst>
      <p:ext uri="{BB962C8B-B14F-4D97-AF65-F5344CB8AC3E}">
        <p14:creationId xmlns:p14="http://schemas.microsoft.com/office/powerpoint/2010/main" val="2742548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15</a:t>
            </a:fld>
            <a:endParaRPr lang="en-US"/>
          </a:p>
        </p:txBody>
      </p:sp>
    </p:spTree>
    <p:extLst>
      <p:ext uri="{BB962C8B-B14F-4D97-AF65-F5344CB8AC3E}">
        <p14:creationId xmlns:p14="http://schemas.microsoft.com/office/powerpoint/2010/main" val="203262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16</a:t>
            </a:fld>
            <a:endParaRPr lang="en-US"/>
          </a:p>
        </p:txBody>
      </p:sp>
    </p:spTree>
    <p:extLst>
      <p:ext uri="{BB962C8B-B14F-4D97-AF65-F5344CB8AC3E}">
        <p14:creationId xmlns:p14="http://schemas.microsoft.com/office/powerpoint/2010/main" val="1523646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17</a:t>
            </a:fld>
            <a:endParaRPr lang="en-US"/>
          </a:p>
        </p:txBody>
      </p:sp>
    </p:spTree>
    <p:extLst>
      <p:ext uri="{BB962C8B-B14F-4D97-AF65-F5344CB8AC3E}">
        <p14:creationId xmlns:p14="http://schemas.microsoft.com/office/powerpoint/2010/main" val="1437336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18</a:t>
            </a:fld>
            <a:endParaRPr lang="en-US"/>
          </a:p>
        </p:txBody>
      </p:sp>
    </p:spTree>
    <p:extLst>
      <p:ext uri="{BB962C8B-B14F-4D97-AF65-F5344CB8AC3E}">
        <p14:creationId xmlns:p14="http://schemas.microsoft.com/office/powerpoint/2010/main" val="71992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19</a:t>
            </a:fld>
            <a:endParaRPr lang="en-US"/>
          </a:p>
        </p:txBody>
      </p:sp>
    </p:spTree>
    <p:extLst>
      <p:ext uri="{BB962C8B-B14F-4D97-AF65-F5344CB8AC3E}">
        <p14:creationId xmlns:p14="http://schemas.microsoft.com/office/powerpoint/2010/main" val="3195873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2</a:t>
            </a:fld>
            <a:endParaRPr lang="en-US"/>
          </a:p>
        </p:txBody>
      </p:sp>
    </p:spTree>
    <p:extLst>
      <p:ext uri="{BB962C8B-B14F-4D97-AF65-F5344CB8AC3E}">
        <p14:creationId xmlns:p14="http://schemas.microsoft.com/office/powerpoint/2010/main" val="3448275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20</a:t>
            </a:fld>
            <a:endParaRPr lang="en-US"/>
          </a:p>
        </p:txBody>
      </p:sp>
    </p:spTree>
    <p:extLst>
      <p:ext uri="{BB962C8B-B14F-4D97-AF65-F5344CB8AC3E}">
        <p14:creationId xmlns:p14="http://schemas.microsoft.com/office/powerpoint/2010/main" val="3606218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21</a:t>
            </a:fld>
            <a:endParaRPr lang="en-US"/>
          </a:p>
        </p:txBody>
      </p:sp>
    </p:spTree>
    <p:extLst>
      <p:ext uri="{BB962C8B-B14F-4D97-AF65-F5344CB8AC3E}">
        <p14:creationId xmlns:p14="http://schemas.microsoft.com/office/powerpoint/2010/main" val="4212216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22</a:t>
            </a:fld>
            <a:endParaRPr lang="en-US"/>
          </a:p>
        </p:txBody>
      </p:sp>
    </p:spTree>
    <p:extLst>
      <p:ext uri="{BB962C8B-B14F-4D97-AF65-F5344CB8AC3E}">
        <p14:creationId xmlns:p14="http://schemas.microsoft.com/office/powerpoint/2010/main" val="2284510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23</a:t>
            </a:fld>
            <a:endParaRPr lang="en-US"/>
          </a:p>
        </p:txBody>
      </p:sp>
    </p:spTree>
    <p:extLst>
      <p:ext uri="{BB962C8B-B14F-4D97-AF65-F5344CB8AC3E}">
        <p14:creationId xmlns:p14="http://schemas.microsoft.com/office/powerpoint/2010/main" val="3330212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24</a:t>
            </a:fld>
            <a:endParaRPr lang="en-US"/>
          </a:p>
        </p:txBody>
      </p:sp>
    </p:spTree>
    <p:extLst>
      <p:ext uri="{BB962C8B-B14F-4D97-AF65-F5344CB8AC3E}">
        <p14:creationId xmlns:p14="http://schemas.microsoft.com/office/powerpoint/2010/main" val="2368393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25</a:t>
            </a:fld>
            <a:endParaRPr lang="en-US"/>
          </a:p>
        </p:txBody>
      </p:sp>
    </p:spTree>
    <p:extLst>
      <p:ext uri="{BB962C8B-B14F-4D97-AF65-F5344CB8AC3E}">
        <p14:creationId xmlns:p14="http://schemas.microsoft.com/office/powerpoint/2010/main" val="172669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26</a:t>
            </a:fld>
            <a:endParaRPr lang="en-US"/>
          </a:p>
        </p:txBody>
      </p:sp>
    </p:spTree>
    <p:extLst>
      <p:ext uri="{BB962C8B-B14F-4D97-AF65-F5344CB8AC3E}">
        <p14:creationId xmlns:p14="http://schemas.microsoft.com/office/powerpoint/2010/main" val="639387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astrobites.org</a:t>
            </a:r>
            <a:r>
              <a:rPr lang="en-AU" dirty="0"/>
              <a:t>/2015/04/07/super-bright-supernovae-are-single-degenerate/</a:t>
            </a:r>
          </a:p>
          <a:p>
            <a:r>
              <a:rPr lang="en-AU" dirty="0"/>
              <a:t>^image page</a:t>
            </a:r>
          </a:p>
        </p:txBody>
      </p:sp>
      <p:sp>
        <p:nvSpPr>
          <p:cNvPr id="4" name="Slide Number Placeholder 3"/>
          <p:cNvSpPr>
            <a:spLocks noGrp="1"/>
          </p:cNvSpPr>
          <p:nvPr>
            <p:ph type="sldNum" sz="quarter" idx="10"/>
          </p:nvPr>
        </p:nvSpPr>
        <p:spPr/>
        <p:txBody>
          <a:bodyPr/>
          <a:lstStyle/>
          <a:p>
            <a:fld id="{FC48AFCB-93E7-B641-A76E-E8339E5A54F3}" type="slidenum">
              <a:rPr lang="en-US" smtClean="0"/>
              <a:t>27</a:t>
            </a:fld>
            <a:endParaRPr lang="en-US"/>
          </a:p>
        </p:txBody>
      </p:sp>
    </p:spTree>
    <p:extLst>
      <p:ext uri="{BB962C8B-B14F-4D97-AF65-F5344CB8AC3E}">
        <p14:creationId xmlns:p14="http://schemas.microsoft.com/office/powerpoint/2010/main" val="1366065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astrobites.org</a:t>
            </a:r>
            <a:r>
              <a:rPr lang="en-AU" dirty="0"/>
              <a:t>/2015/04/07/super-bright-supernovae-are-single-degenerate/</a:t>
            </a:r>
          </a:p>
          <a:p>
            <a:r>
              <a:rPr lang="en-AU" dirty="0"/>
              <a:t>^image page</a:t>
            </a:r>
          </a:p>
        </p:txBody>
      </p:sp>
      <p:sp>
        <p:nvSpPr>
          <p:cNvPr id="4" name="Slide Number Placeholder 3"/>
          <p:cNvSpPr>
            <a:spLocks noGrp="1"/>
          </p:cNvSpPr>
          <p:nvPr>
            <p:ph type="sldNum" sz="quarter" idx="10"/>
          </p:nvPr>
        </p:nvSpPr>
        <p:spPr/>
        <p:txBody>
          <a:bodyPr/>
          <a:lstStyle/>
          <a:p>
            <a:fld id="{FC48AFCB-93E7-B641-A76E-E8339E5A54F3}" type="slidenum">
              <a:rPr lang="en-US" smtClean="0"/>
              <a:t>28</a:t>
            </a:fld>
            <a:endParaRPr lang="en-US"/>
          </a:p>
        </p:txBody>
      </p:sp>
    </p:spTree>
    <p:extLst>
      <p:ext uri="{BB962C8B-B14F-4D97-AF65-F5344CB8AC3E}">
        <p14:creationId xmlns:p14="http://schemas.microsoft.com/office/powerpoint/2010/main" val="1216128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astrobites.org</a:t>
            </a:r>
            <a:r>
              <a:rPr lang="en-AU" dirty="0"/>
              <a:t>/2015/04/07/super-bright-supernovae-are-single-degenerate/</a:t>
            </a:r>
          </a:p>
          <a:p>
            <a:r>
              <a:rPr lang="en-AU" dirty="0"/>
              <a:t>^image page</a:t>
            </a:r>
          </a:p>
        </p:txBody>
      </p:sp>
      <p:sp>
        <p:nvSpPr>
          <p:cNvPr id="4" name="Slide Number Placeholder 3"/>
          <p:cNvSpPr>
            <a:spLocks noGrp="1"/>
          </p:cNvSpPr>
          <p:nvPr>
            <p:ph type="sldNum" sz="quarter" idx="10"/>
          </p:nvPr>
        </p:nvSpPr>
        <p:spPr/>
        <p:txBody>
          <a:bodyPr/>
          <a:lstStyle/>
          <a:p>
            <a:fld id="{FC48AFCB-93E7-B641-A76E-E8339E5A54F3}" type="slidenum">
              <a:rPr lang="en-US" smtClean="0"/>
              <a:t>29</a:t>
            </a:fld>
            <a:endParaRPr lang="en-US"/>
          </a:p>
        </p:txBody>
      </p:sp>
    </p:spTree>
    <p:extLst>
      <p:ext uri="{BB962C8B-B14F-4D97-AF65-F5344CB8AC3E}">
        <p14:creationId xmlns:p14="http://schemas.microsoft.com/office/powerpoint/2010/main" val="196017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3</a:t>
            </a:fld>
            <a:endParaRPr lang="en-US"/>
          </a:p>
        </p:txBody>
      </p:sp>
    </p:spTree>
    <p:extLst>
      <p:ext uri="{BB962C8B-B14F-4D97-AF65-F5344CB8AC3E}">
        <p14:creationId xmlns:p14="http://schemas.microsoft.com/office/powerpoint/2010/main" val="2383473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astrobites.org</a:t>
            </a:r>
            <a:r>
              <a:rPr lang="en-AU" dirty="0"/>
              <a:t>/2015/04/07/super-bright-supernovae-are-single-degenerate/</a:t>
            </a:r>
          </a:p>
          <a:p>
            <a:r>
              <a:rPr lang="en-AU" dirty="0"/>
              <a:t>^image page</a:t>
            </a:r>
          </a:p>
        </p:txBody>
      </p:sp>
      <p:sp>
        <p:nvSpPr>
          <p:cNvPr id="4" name="Slide Number Placeholder 3"/>
          <p:cNvSpPr>
            <a:spLocks noGrp="1"/>
          </p:cNvSpPr>
          <p:nvPr>
            <p:ph type="sldNum" sz="quarter" idx="10"/>
          </p:nvPr>
        </p:nvSpPr>
        <p:spPr/>
        <p:txBody>
          <a:bodyPr/>
          <a:lstStyle/>
          <a:p>
            <a:fld id="{FC48AFCB-93E7-B641-A76E-E8339E5A54F3}" type="slidenum">
              <a:rPr lang="en-US" smtClean="0"/>
              <a:t>30</a:t>
            </a:fld>
            <a:endParaRPr lang="en-US"/>
          </a:p>
        </p:txBody>
      </p:sp>
    </p:spTree>
    <p:extLst>
      <p:ext uri="{BB962C8B-B14F-4D97-AF65-F5344CB8AC3E}">
        <p14:creationId xmlns:p14="http://schemas.microsoft.com/office/powerpoint/2010/main" val="1058919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astrobites.org</a:t>
            </a:r>
            <a:r>
              <a:rPr lang="en-AU" dirty="0"/>
              <a:t>/2015/04/07/super-bright-supernovae-are-single-degenerate/</a:t>
            </a:r>
          </a:p>
          <a:p>
            <a:r>
              <a:rPr lang="en-AU" dirty="0"/>
              <a:t>^image page</a:t>
            </a:r>
          </a:p>
        </p:txBody>
      </p:sp>
      <p:sp>
        <p:nvSpPr>
          <p:cNvPr id="4" name="Slide Number Placeholder 3"/>
          <p:cNvSpPr>
            <a:spLocks noGrp="1"/>
          </p:cNvSpPr>
          <p:nvPr>
            <p:ph type="sldNum" sz="quarter" idx="10"/>
          </p:nvPr>
        </p:nvSpPr>
        <p:spPr/>
        <p:txBody>
          <a:bodyPr/>
          <a:lstStyle/>
          <a:p>
            <a:fld id="{FC48AFCB-93E7-B641-A76E-E8339E5A54F3}" type="slidenum">
              <a:rPr lang="en-US" smtClean="0"/>
              <a:t>31</a:t>
            </a:fld>
            <a:endParaRPr lang="en-US"/>
          </a:p>
        </p:txBody>
      </p:sp>
    </p:spTree>
    <p:extLst>
      <p:ext uri="{BB962C8B-B14F-4D97-AF65-F5344CB8AC3E}">
        <p14:creationId xmlns:p14="http://schemas.microsoft.com/office/powerpoint/2010/main" val="4115079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astrobites.org</a:t>
            </a:r>
            <a:r>
              <a:rPr lang="en-AU" dirty="0"/>
              <a:t>/2015/04/07/super-bright-supernovae-are-single-degenerate/</a:t>
            </a:r>
          </a:p>
          <a:p>
            <a:r>
              <a:rPr lang="en-AU" dirty="0"/>
              <a:t>^image page</a:t>
            </a:r>
          </a:p>
        </p:txBody>
      </p:sp>
      <p:sp>
        <p:nvSpPr>
          <p:cNvPr id="4" name="Slide Number Placeholder 3"/>
          <p:cNvSpPr>
            <a:spLocks noGrp="1"/>
          </p:cNvSpPr>
          <p:nvPr>
            <p:ph type="sldNum" sz="quarter" idx="10"/>
          </p:nvPr>
        </p:nvSpPr>
        <p:spPr/>
        <p:txBody>
          <a:bodyPr/>
          <a:lstStyle/>
          <a:p>
            <a:fld id="{FC48AFCB-93E7-B641-A76E-E8339E5A54F3}" type="slidenum">
              <a:rPr lang="en-US" smtClean="0"/>
              <a:t>32</a:t>
            </a:fld>
            <a:endParaRPr lang="en-US"/>
          </a:p>
        </p:txBody>
      </p:sp>
    </p:spTree>
    <p:extLst>
      <p:ext uri="{BB962C8B-B14F-4D97-AF65-F5344CB8AC3E}">
        <p14:creationId xmlns:p14="http://schemas.microsoft.com/office/powerpoint/2010/main" val="1527318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2012, when taking high resolution spectra of stars in NGC 2419, Cohen and Kirby found that there appeared to be two populations of stars in the cluster characterized by their Mg and K abundances…</a:t>
            </a:r>
          </a:p>
          <a:p>
            <a:r>
              <a:rPr lang="en-US" dirty="0"/>
              <a:t>We currently have no explanation for the existence of this population of stars.</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33</a:t>
            </a:fld>
            <a:endParaRPr lang="en-US"/>
          </a:p>
        </p:txBody>
      </p:sp>
    </p:spTree>
    <p:extLst>
      <p:ext uri="{BB962C8B-B14F-4D97-AF65-F5344CB8AC3E}">
        <p14:creationId xmlns:p14="http://schemas.microsoft.com/office/powerpoint/2010/main" val="3699728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2012, when taking high resolution spectra of stars in NGC 2419, Cohen and Kirby found that there appeared to be two populations of stars in the cluster characterized by their Mg and K abundances…</a:t>
            </a:r>
          </a:p>
          <a:p>
            <a:r>
              <a:rPr lang="en-US" dirty="0"/>
              <a:t>We currently have no explanation for the existence of this population of stars.</a:t>
            </a:r>
          </a:p>
          <a:p>
            <a:endParaRPr lang="en-US" dirty="0"/>
          </a:p>
        </p:txBody>
      </p:sp>
      <p:sp>
        <p:nvSpPr>
          <p:cNvPr id="4" name="Slide Number Placeholder 3"/>
          <p:cNvSpPr>
            <a:spLocks noGrp="1"/>
          </p:cNvSpPr>
          <p:nvPr>
            <p:ph type="sldNum" sz="quarter" idx="10"/>
          </p:nvPr>
        </p:nvSpPr>
        <p:spPr/>
        <p:txBody>
          <a:bodyPr/>
          <a:lstStyle/>
          <a:p>
            <a:fld id="{FC48AFCB-93E7-B641-A76E-E8339E5A54F3}" type="slidenum">
              <a:rPr lang="en-US" smtClean="0"/>
              <a:t>34</a:t>
            </a:fld>
            <a:endParaRPr lang="en-US"/>
          </a:p>
        </p:txBody>
      </p:sp>
    </p:spTree>
    <p:extLst>
      <p:ext uri="{BB962C8B-B14F-4D97-AF65-F5344CB8AC3E}">
        <p14:creationId xmlns:p14="http://schemas.microsoft.com/office/powerpoint/2010/main" val="2258425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astrobites.org</a:t>
            </a:r>
            <a:r>
              <a:rPr lang="en-AU" dirty="0"/>
              <a:t>/2015/04/07/super-bright-supernovae-are-single-degenerate/</a:t>
            </a:r>
          </a:p>
          <a:p>
            <a:r>
              <a:rPr lang="en-AU" dirty="0"/>
              <a:t>^image page</a:t>
            </a:r>
          </a:p>
        </p:txBody>
      </p:sp>
      <p:sp>
        <p:nvSpPr>
          <p:cNvPr id="4" name="Slide Number Placeholder 3"/>
          <p:cNvSpPr>
            <a:spLocks noGrp="1"/>
          </p:cNvSpPr>
          <p:nvPr>
            <p:ph type="sldNum" sz="quarter" idx="10"/>
          </p:nvPr>
        </p:nvSpPr>
        <p:spPr/>
        <p:txBody>
          <a:bodyPr/>
          <a:lstStyle/>
          <a:p>
            <a:fld id="{FC48AFCB-93E7-B641-A76E-E8339E5A54F3}" type="slidenum">
              <a:rPr lang="en-US" smtClean="0"/>
              <a:t>4</a:t>
            </a:fld>
            <a:endParaRPr lang="en-US"/>
          </a:p>
        </p:txBody>
      </p:sp>
    </p:spTree>
    <p:extLst>
      <p:ext uri="{BB962C8B-B14F-4D97-AF65-F5344CB8AC3E}">
        <p14:creationId xmlns:p14="http://schemas.microsoft.com/office/powerpoint/2010/main" val="3774685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5</a:t>
            </a:fld>
            <a:endParaRPr lang="en-US"/>
          </a:p>
        </p:txBody>
      </p:sp>
    </p:spTree>
    <p:extLst>
      <p:ext uri="{BB962C8B-B14F-4D97-AF65-F5344CB8AC3E}">
        <p14:creationId xmlns:p14="http://schemas.microsoft.com/office/powerpoint/2010/main" val="286390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Phillips relation</a:t>
            </a:r>
          </a:p>
          <a:p>
            <a:r>
              <a:rPr lang="en-AU" sz="1200" b="0" i="0" kern="1200" dirty="0">
                <a:solidFill>
                  <a:schemeClr val="tx1"/>
                </a:solidFill>
                <a:effectLst/>
                <a:latin typeface="+mn-lt"/>
                <a:ea typeface="+mn-ea"/>
                <a:cs typeface="+mn-cs"/>
              </a:rPr>
              <a:t>In astrophysics, the Phillips </a:t>
            </a:r>
            <a:r>
              <a:rPr lang="en-AU" sz="1200" b="1" i="0" kern="1200" dirty="0">
                <a:solidFill>
                  <a:schemeClr val="tx1"/>
                </a:solidFill>
                <a:effectLst/>
                <a:latin typeface="+mn-lt"/>
                <a:ea typeface="+mn-ea"/>
                <a:cs typeface="+mn-cs"/>
              </a:rPr>
              <a:t>relationship</a:t>
            </a:r>
            <a:r>
              <a:rPr lang="en-AU" sz="1200" b="0" i="0" kern="1200" dirty="0">
                <a:solidFill>
                  <a:schemeClr val="tx1"/>
                </a:solidFill>
                <a:effectLst/>
                <a:latin typeface="+mn-lt"/>
                <a:ea typeface="+mn-ea"/>
                <a:cs typeface="+mn-cs"/>
              </a:rPr>
              <a:t> is the </a:t>
            </a:r>
            <a:r>
              <a:rPr lang="en-AU" sz="1200" b="1" i="0" kern="1200" dirty="0">
                <a:solidFill>
                  <a:schemeClr val="tx1"/>
                </a:solidFill>
                <a:effectLst/>
                <a:latin typeface="+mn-lt"/>
                <a:ea typeface="+mn-ea"/>
                <a:cs typeface="+mn-cs"/>
              </a:rPr>
              <a:t>relationship</a:t>
            </a:r>
            <a:r>
              <a:rPr lang="en-AU" sz="1200" b="0" i="0" kern="1200" dirty="0">
                <a:solidFill>
                  <a:schemeClr val="tx1"/>
                </a:solidFill>
                <a:effectLst/>
                <a:latin typeface="+mn-lt"/>
                <a:ea typeface="+mn-ea"/>
                <a:cs typeface="+mn-cs"/>
              </a:rPr>
              <a:t> between the peak luminosity of a </a:t>
            </a:r>
            <a:r>
              <a:rPr lang="en-AU" sz="1200" b="1" i="0" kern="1200" dirty="0">
                <a:solidFill>
                  <a:schemeClr val="tx1"/>
                </a:solidFill>
                <a:effectLst/>
                <a:latin typeface="+mn-lt"/>
                <a:ea typeface="+mn-ea"/>
                <a:cs typeface="+mn-cs"/>
              </a:rPr>
              <a:t>Type </a:t>
            </a:r>
            <a:r>
              <a:rPr lang="en-AU" sz="1200" b="1" i="0" kern="1200" dirty="0" err="1">
                <a:solidFill>
                  <a:schemeClr val="tx1"/>
                </a:solidFill>
                <a:effectLst/>
                <a:latin typeface="+mn-lt"/>
                <a:ea typeface="+mn-ea"/>
                <a:cs typeface="+mn-cs"/>
              </a:rPr>
              <a:t>Ia</a:t>
            </a:r>
            <a:r>
              <a:rPr lang="en-AU" sz="1200" b="1" i="0" kern="1200" dirty="0">
                <a:solidFill>
                  <a:schemeClr val="tx1"/>
                </a:solidFill>
                <a:effectLst/>
                <a:latin typeface="+mn-lt"/>
                <a:ea typeface="+mn-ea"/>
                <a:cs typeface="+mn-cs"/>
              </a:rPr>
              <a:t> </a:t>
            </a:r>
            <a:r>
              <a:rPr lang="en-AU" sz="1200" b="0" i="0" kern="1200" dirty="0">
                <a:solidFill>
                  <a:schemeClr val="tx1"/>
                </a:solidFill>
                <a:effectLst/>
                <a:latin typeface="+mn-lt"/>
                <a:ea typeface="+mn-ea"/>
                <a:cs typeface="+mn-cs"/>
              </a:rPr>
              <a:t>supernova and the speed of luminosity evolution after maximum light.</a:t>
            </a:r>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6</a:t>
            </a:fld>
            <a:endParaRPr lang="en-US"/>
          </a:p>
        </p:txBody>
      </p:sp>
    </p:spTree>
    <p:extLst>
      <p:ext uri="{BB962C8B-B14F-4D97-AF65-F5344CB8AC3E}">
        <p14:creationId xmlns:p14="http://schemas.microsoft.com/office/powerpoint/2010/main" val="389952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7</a:t>
            </a:fld>
            <a:endParaRPr lang="en-US"/>
          </a:p>
        </p:txBody>
      </p:sp>
    </p:spTree>
    <p:extLst>
      <p:ext uri="{BB962C8B-B14F-4D97-AF65-F5344CB8AC3E}">
        <p14:creationId xmlns:p14="http://schemas.microsoft.com/office/powerpoint/2010/main" val="3963439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astrobites.org</a:t>
            </a:r>
            <a:r>
              <a:rPr lang="en-AU" dirty="0"/>
              <a:t>/2015/04/07/super-bright-supernovae-are-single-degenerate/</a:t>
            </a:r>
          </a:p>
          <a:p>
            <a:r>
              <a:rPr lang="en-AU" dirty="0"/>
              <a:t>^image page</a:t>
            </a:r>
          </a:p>
        </p:txBody>
      </p:sp>
      <p:sp>
        <p:nvSpPr>
          <p:cNvPr id="4" name="Slide Number Placeholder 3"/>
          <p:cNvSpPr>
            <a:spLocks noGrp="1"/>
          </p:cNvSpPr>
          <p:nvPr>
            <p:ph type="sldNum" sz="quarter" idx="10"/>
          </p:nvPr>
        </p:nvSpPr>
        <p:spPr/>
        <p:txBody>
          <a:bodyPr/>
          <a:lstStyle/>
          <a:p>
            <a:fld id="{FC48AFCB-93E7-B641-A76E-E8339E5A54F3}" type="slidenum">
              <a:rPr lang="en-US" smtClean="0"/>
              <a:t>8</a:t>
            </a:fld>
            <a:endParaRPr lang="en-US"/>
          </a:p>
        </p:txBody>
      </p:sp>
    </p:spTree>
    <p:extLst>
      <p:ext uri="{BB962C8B-B14F-4D97-AF65-F5344CB8AC3E}">
        <p14:creationId xmlns:p14="http://schemas.microsoft.com/office/powerpoint/2010/main" val="297648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C48AFCB-93E7-B641-A76E-E8339E5A54F3}" type="slidenum">
              <a:rPr lang="en-US" smtClean="0"/>
              <a:t>9</a:t>
            </a:fld>
            <a:endParaRPr lang="en-US"/>
          </a:p>
        </p:txBody>
      </p:sp>
    </p:spTree>
    <p:extLst>
      <p:ext uri="{BB962C8B-B14F-4D97-AF65-F5344CB8AC3E}">
        <p14:creationId xmlns:p14="http://schemas.microsoft.com/office/powerpoint/2010/main" val="2343439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A974F1-3A77-514D-A7A9-B5FAEC187B70}" type="datetimeFigureOut">
              <a:rPr lang="en-US" smtClean="0"/>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1303318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A974F1-3A77-514D-A7A9-B5FAEC187B70}" type="datetimeFigureOut">
              <a:rPr lang="en-US" smtClean="0"/>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370331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A974F1-3A77-514D-A7A9-B5FAEC187B70}" type="datetimeFigureOut">
              <a:rPr lang="en-US" smtClean="0"/>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265629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A974F1-3A77-514D-A7A9-B5FAEC187B70}" type="datetimeFigureOut">
              <a:rPr lang="en-US" smtClean="0"/>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348656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A974F1-3A77-514D-A7A9-B5FAEC187B70}" type="datetimeFigureOut">
              <a:rPr lang="en-US" smtClean="0"/>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158123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A974F1-3A77-514D-A7A9-B5FAEC187B70}" type="datetimeFigureOut">
              <a:rPr lang="en-US" smtClean="0"/>
              <a:t>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676373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A974F1-3A77-514D-A7A9-B5FAEC187B70}" type="datetimeFigureOut">
              <a:rPr lang="en-US" smtClean="0"/>
              <a:t>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14468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A974F1-3A77-514D-A7A9-B5FAEC187B70}" type="datetimeFigureOut">
              <a:rPr lang="en-US" smtClean="0"/>
              <a:t>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89938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A974F1-3A77-514D-A7A9-B5FAEC187B70}" type="datetimeFigureOut">
              <a:rPr lang="en-US" smtClean="0"/>
              <a:t>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1485042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A974F1-3A77-514D-A7A9-B5FAEC187B70}" type="datetimeFigureOut">
              <a:rPr lang="en-US" smtClean="0"/>
              <a:t>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344609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A974F1-3A77-514D-A7A9-B5FAEC187B70}" type="datetimeFigureOut">
              <a:rPr lang="en-US" smtClean="0"/>
              <a:t>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7933B-5491-2344-BDEF-8A3EB1951944}" type="slidenum">
              <a:rPr lang="en-US" smtClean="0"/>
              <a:t>‹#›</a:t>
            </a:fld>
            <a:endParaRPr lang="en-US"/>
          </a:p>
        </p:txBody>
      </p:sp>
    </p:spTree>
    <p:extLst>
      <p:ext uri="{BB962C8B-B14F-4D97-AF65-F5344CB8AC3E}">
        <p14:creationId xmlns:p14="http://schemas.microsoft.com/office/powerpoint/2010/main" val="2493211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A974F1-3A77-514D-A7A9-B5FAEC187B70}" type="datetimeFigureOut">
              <a:rPr lang="en-US" smtClean="0"/>
              <a:t>2/5/20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7933B-5491-2344-BDEF-8A3EB1951944}" type="slidenum">
              <a:rPr lang="en-US" smtClean="0"/>
              <a:t>‹#›</a:t>
            </a:fld>
            <a:endParaRPr lang="en-US"/>
          </a:p>
        </p:txBody>
      </p:sp>
    </p:spTree>
    <p:extLst>
      <p:ext uri="{BB962C8B-B14F-4D97-AF65-F5344CB8AC3E}">
        <p14:creationId xmlns:p14="http://schemas.microsoft.com/office/powerpoint/2010/main" val="97346684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0D10-CFE9-1C4F-BB1C-1CE3892DDEEB}"/>
              </a:ext>
            </a:extLst>
          </p:cNvPr>
          <p:cNvSpPr>
            <a:spLocks noGrp="1"/>
          </p:cNvSpPr>
          <p:nvPr>
            <p:ph type="ctrTitle"/>
          </p:nvPr>
        </p:nvSpPr>
        <p:spPr>
          <a:xfrm>
            <a:off x="0" y="-16328"/>
            <a:ext cx="12192000" cy="1368742"/>
          </a:xfrm>
          <a:gradFill flip="none" rotWithShape="1">
            <a:gsLst>
              <a:gs pos="52000">
                <a:schemeClr val="accent1">
                  <a:lumMod val="39000"/>
                </a:schemeClr>
              </a:gs>
              <a:gs pos="0">
                <a:schemeClr val="bg1"/>
              </a:gs>
              <a:gs pos="100000">
                <a:schemeClr val="bg1"/>
              </a:gs>
            </a:gsLst>
            <a:lin ang="0" scaled="0"/>
            <a:tileRect/>
          </a:gradFill>
        </p:spPr>
        <p:txBody>
          <a:bodyPr>
            <a:noAutofit/>
          </a:bodyPr>
          <a:lstStyle/>
          <a:p>
            <a:r>
              <a:rPr lang="en-AU" sz="4000" dirty="0"/>
              <a:t>Towards improved theoretical rates of nova and type </a:t>
            </a:r>
            <a:r>
              <a:rPr lang="en-AU" sz="4000" dirty="0" err="1"/>
              <a:t>Ia</a:t>
            </a:r>
            <a:r>
              <a:rPr lang="en-AU" sz="4000" dirty="0"/>
              <a:t> supernova events through population synthesis</a:t>
            </a:r>
            <a:endParaRPr lang="en-US" sz="4000" b="1" dirty="0"/>
          </a:p>
        </p:txBody>
      </p:sp>
      <p:sp>
        <p:nvSpPr>
          <p:cNvPr id="9" name="TextBox 8">
            <a:extLst>
              <a:ext uri="{FF2B5EF4-FFF2-40B4-BE49-F238E27FC236}">
                <a16:creationId xmlns:a16="http://schemas.microsoft.com/office/drawing/2014/main" id="{C84975BC-2A23-174D-91DA-8ACD2BBC845A}"/>
              </a:ext>
            </a:extLst>
          </p:cNvPr>
          <p:cNvSpPr txBox="1"/>
          <p:nvPr/>
        </p:nvSpPr>
        <p:spPr>
          <a:xfrm>
            <a:off x="294422" y="1485266"/>
            <a:ext cx="5801578" cy="1077218"/>
          </a:xfrm>
          <a:prstGeom prst="rect">
            <a:avLst/>
          </a:prstGeom>
          <a:noFill/>
        </p:spPr>
        <p:txBody>
          <a:bodyPr wrap="square" rtlCol="0">
            <a:spAutoFit/>
          </a:bodyPr>
          <a:lstStyle/>
          <a:p>
            <a:pPr algn="ctr"/>
            <a:r>
              <a:rPr lang="en-US" sz="2400" dirty="0"/>
              <a:t>Alex Kemp, PhD candidate</a:t>
            </a:r>
            <a:r>
              <a:rPr lang="en-US" sz="2400" b="1" dirty="0"/>
              <a:t> </a:t>
            </a:r>
            <a:endParaRPr lang="en-US" sz="2000" dirty="0"/>
          </a:p>
          <a:p>
            <a:pPr algn="ctr"/>
            <a:r>
              <a:rPr lang="en-US" sz="2000" dirty="0"/>
              <a:t>Supervised by Amanda Karakas, Andy Casey</a:t>
            </a:r>
          </a:p>
          <a:p>
            <a:pPr algn="ctr"/>
            <a:r>
              <a:rPr lang="en-US" sz="2000" i="1" dirty="0"/>
              <a:t>School of Physics &amp; Astronomy, Monash University</a:t>
            </a:r>
            <a:endParaRPr lang="en-US" sz="2000" dirty="0"/>
          </a:p>
        </p:txBody>
      </p:sp>
      <p:sp>
        <p:nvSpPr>
          <p:cNvPr id="4" name="Rectangle 3">
            <a:extLst>
              <a:ext uri="{FF2B5EF4-FFF2-40B4-BE49-F238E27FC236}">
                <a16:creationId xmlns:a16="http://schemas.microsoft.com/office/drawing/2014/main" id="{84047F5C-5C75-7B47-9A21-8B254CFE05FD}"/>
              </a:ext>
            </a:extLst>
          </p:cNvPr>
          <p:cNvSpPr/>
          <p:nvPr/>
        </p:nvSpPr>
        <p:spPr>
          <a:xfrm>
            <a:off x="8005011" y="6438722"/>
            <a:ext cx="2159566" cy="276999"/>
          </a:xfrm>
          <a:prstGeom prst="rect">
            <a:avLst/>
          </a:prstGeom>
        </p:spPr>
        <p:txBody>
          <a:bodyPr wrap="none">
            <a:spAutoFit/>
          </a:bodyPr>
          <a:lstStyle/>
          <a:p>
            <a:r>
              <a:rPr lang="en-AU" sz="1200" dirty="0">
                <a:latin typeface="Helvetica Neue" panose="02000503000000020004" pitchFamily="2" charset="0"/>
              </a:rPr>
              <a:t>Image:: NASA/CXC/</a:t>
            </a:r>
            <a:r>
              <a:rPr lang="en-AU" sz="1200" dirty="0" err="1">
                <a:latin typeface="Helvetica Neue" panose="02000503000000020004" pitchFamily="2" charset="0"/>
              </a:rPr>
              <a:t>M.Weiss</a:t>
            </a:r>
            <a:endParaRPr lang="en-AU" sz="1200" dirty="0"/>
          </a:p>
        </p:txBody>
      </p:sp>
      <p:pic>
        <p:nvPicPr>
          <p:cNvPr id="5" name="Picture 4">
            <a:extLst>
              <a:ext uri="{FF2B5EF4-FFF2-40B4-BE49-F238E27FC236}">
                <a16:creationId xmlns:a16="http://schemas.microsoft.com/office/drawing/2014/main" id="{328BC39C-592B-C949-825B-131EE0D759CB}"/>
              </a:ext>
            </a:extLst>
          </p:cNvPr>
          <p:cNvPicPr>
            <a:picLocks noChangeAspect="1"/>
          </p:cNvPicPr>
          <p:nvPr/>
        </p:nvPicPr>
        <p:blipFill>
          <a:blip r:embed="rId4"/>
          <a:stretch>
            <a:fillRect/>
          </a:stretch>
        </p:blipFill>
        <p:spPr>
          <a:xfrm>
            <a:off x="9205178" y="1485266"/>
            <a:ext cx="2692400" cy="635000"/>
          </a:xfrm>
          <a:prstGeom prst="rect">
            <a:avLst/>
          </a:prstGeom>
        </p:spPr>
      </p:pic>
    </p:spTree>
    <p:extLst>
      <p:ext uri="{BB962C8B-B14F-4D97-AF65-F5344CB8AC3E}">
        <p14:creationId xmlns:p14="http://schemas.microsoft.com/office/powerpoint/2010/main" val="4194970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AU" sz="4000" dirty="0"/>
              <a:t>Towards </a:t>
            </a:r>
            <a:r>
              <a:rPr lang="en-AU" sz="4000" dirty="0">
                <a:solidFill>
                  <a:schemeClr val="accent4"/>
                </a:solidFill>
              </a:rPr>
              <a:t>improved</a:t>
            </a:r>
            <a:r>
              <a:rPr lang="en-AU" sz="4000" dirty="0"/>
              <a:t> theoretical rates of novae and type </a:t>
            </a:r>
            <a:r>
              <a:rPr lang="en-AU" sz="4000" dirty="0" err="1"/>
              <a:t>Ia</a:t>
            </a:r>
            <a:r>
              <a:rPr lang="en-AU" sz="4000" dirty="0"/>
              <a:t> supernova events through population synthesis</a:t>
            </a:r>
            <a:endParaRPr lang="en-US" sz="4000" b="1" dirty="0"/>
          </a:p>
        </p:txBody>
      </p:sp>
      <p:sp>
        <p:nvSpPr>
          <p:cNvPr id="16" name="TextBox 15">
            <a:extLst>
              <a:ext uri="{FF2B5EF4-FFF2-40B4-BE49-F238E27FC236}">
                <a16:creationId xmlns:a16="http://schemas.microsoft.com/office/drawing/2014/main" id="{79C8A7DE-E131-0B4E-B3AE-B97C1142C315}"/>
              </a:ext>
            </a:extLst>
          </p:cNvPr>
          <p:cNvSpPr txBox="1"/>
          <p:nvPr/>
        </p:nvSpPr>
        <p:spPr>
          <a:xfrm>
            <a:off x="1556553" y="1451497"/>
            <a:ext cx="5557928" cy="646331"/>
          </a:xfrm>
          <a:prstGeom prst="rect">
            <a:avLst/>
          </a:prstGeom>
          <a:noFill/>
        </p:spPr>
        <p:txBody>
          <a:bodyPr wrap="square" rtlCol="0">
            <a:spAutoFit/>
          </a:bodyPr>
          <a:lstStyle/>
          <a:p>
            <a:r>
              <a:rPr lang="en-US" sz="3600" dirty="0"/>
              <a:t>We would like to:</a:t>
            </a:r>
          </a:p>
        </p:txBody>
      </p:sp>
      <p:sp>
        <p:nvSpPr>
          <p:cNvPr id="9" name="TextBox 8">
            <a:extLst>
              <a:ext uri="{FF2B5EF4-FFF2-40B4-BE49-F238E27FC236}">
                <a16:creationId xmlns:a16="http://schemas.microsoft.com/office/drawing/2014/main" id="{91CF3599-2D35-4645-BCDB-10B6AF201DB6}"/>
              </a:ext>
            </a:extLst>
          </p:cNvPr>
          <p:cNvSpPr txBox="1"/>
          <p:nvPr/>
        </p:nvSpPr>
        <p:spPr>
          <a:xfrm>
            <a:off x="2135645" y="2413139"/>
            <a:ext cx="6614216" cy="3323987"/>
          </a:xfrm>
          <a:prstGeom prst="rect">
            <a:avLst/>
          </a:prstGeom>
          <a:noFill/>
        </p:spPr>
        <p:txBody>
          <a:bodyPr wrap="square" rtlCol="0">
            <a:spAutoFit/>
          </a:bodyPr>
          <a:lstStyle/>
          <a:p>
            <a:pPr marL="571500" indent="-571500">
              <a:buFont typeface="Wingdings" pitchFamily="2" charset="2"/>
              <a:buChar char="Ø"/>
            </a:pPr>
            <a:r>
              <a:rPr lang="en-US" sz="3000" dirty="0"/>
              <a:t>Record </a:t>
            </a:r>
            <a:r>
              <a:rPr lang="en-US" sz="3000" dirty="0">
                <a:solidFill>
                  <a:schemeClr val="accent4"/>
                </a:solidFill>
              </a:rPr>
              <a:t>individual nova events</a:t>
            </a:r>
          </a:p>
          <a:p>
            <a:pPr marL="571500" indent="-571500">
              <a:buFont typeface="Wingdings" pitchFamily="2" charset="2"/>
              <a:buChar char="Ø"/>
            </a:pPr>
            <a:r>
              <a:rPr lang="en-US" sz="3000" dirty="0"/>
              <a:t>Compare different </a:t>
            </a:r>
            <a:r>
              <a:rPr lang="en-US" sz="3000" dirty="0">
                <a:solidFill>
                  <a:schemeClr val="accent4"/>
                </a:solidFill>
              </a:rPr>
              <a:t>evolutionary pathways</a:t>
            </a:r>
            <a:r>
              <a:rPr lang="en-US" sz="3000" dirty="0"/>
              <a:t> to events such as novae, type </a:t>
            </a:r>
            <a:r>
              <a:rPr lang="en-US" sz="3000" dirty="0" err="1"/>
              <a:t>Ias</a:t>
            </a:r>
            <a:r>
              <a:rPr lang="en-US" sz="3000" dirty="0"/>
              <a:t>, and AICs.</a:t>
            </a:r>
          </a:p>
          <a:p>
            <a:pPr marL="571500" indent="-571500">
              <a:buFont typeface="Wingdings" pitchFamily="2" charset="2"/>
              <a:buChar char="Ø"/>
            </a:pPr>
            <a:r>
              <a:rPr lang="en-US" sz="3000" dirty="0"/>
              <a:t>Explore the impact of some of the key </a:t>
            </a:r>
            <a:r>
              <a:rPr lang="en-US" sz="3000" dirty="0">
                <a:solidFill>
                  <a:schemeClr val="accent4"/>
                </a:solidFill>
              </a:rPr>
              <a:t>uncertainties </a:t>
            </a:r>
            <a:r>
              <a:rPr lang="en-US" sz="3000" dirty="0"/>
              <a:t>(</a:t>
            </a:r>
            <a:r>
              <a:rPr lang="en-US" sz="3000" dirty="0" err="1"/>
              <a:t>eg.</a:t>
            </a:r>
            <a:r>
              <a:rPr lang="en-US" sz="3000" dirty="0"/>
              <a:t> Common envelope treatment, accretion efficiency)</a:t>
            </a:r>
          </a:p>
        </p:txBody>
      </p:sp>
    </p:spTree>
    <p:extLst>
      <p:ext uri="{BB962C8B-B14F-4D97-AF65-F5344CB8AC3E}">
        <p14:creationId xmlns:p14="http://schemas.microsoft.com/office/powerpoint/2010/main" val="1175945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AU" sz="4000" dirty="0"/>
              <a:t>Towards </a:t>
            </a:r>
            <a:r>
              <a:rPr lang="en-AU" sz="4000" dirty="0">
                <a:solidFill>
                  <a:schemeClr val="accent4"/>
                </a:solidFill>
              </a:rPr>
              <a:t>improved</a:t>
            </a:r>
            <a:r>
              <a:rPr lang="en-AU" sz="4000" dirty="0"/>
              <a:t> theoretical rates of nova and type </a:t>
            </a:r>
            <a:r>
              <a:rPr lang="en-AU" sz="4000" dirty="0" err="1"/>
              <a:t>Ia</a:t>
            </a:r>
            <a:r>
              <a:rPr lang="en-AU" sz="4000" dirty="0"/>
              <a:t> supernova events through population synthesis</a:t>
            </a:r>
            <a:endParaRPr lang="en-US" sz="4000" b="1" dirty="0"/>
          </a:p>
        </p:txBody>
      </p:sp>
      <p:sp>
        <p:nvSpPr>
          <p:cNvPr id="9" name="TextBox 8">
            <a:extLst>
              <a:ext uri="{FF2B5EF4-FFF2-40B4-BE49-F238E27FC236}">
                <a16:creationId xmlns:a16="http://schemas.microsoft.com/office/drawing/2014/main" id="{91CF3599-2D35-4645-BCDB-10B6AF201DB6}"/>
              </a:ext>
            </a:extLst>
          </p:cNvPr>
          <p:cNvSpPr txBox="1"/>
          <p:nvPr/>
        </p:nvSpPr>
        <p:spPr>
          <a:xfrm>
            <a:off x="1452978" y="1731496"/>
            <a:ext cx="9286042" cy="3970318"/>
          </a:xfrm>
          <a:prstGeom prst="rect">
            <a:avLst/>
          </a:prstGeom>
          <a:noFill/>
        </p:spPr>
        <p:txBody>
          <a:bodyPr wrap="square" rtlCol="0">
            <a:spAutoFit/>
          </a:bodyPr>
          <a:lstStyle/>
          <a:p>
            <a:pPr marL="571500" indent="-571500">
              <a:buFont typeface="Wingdings" pitchFamily="2" charset="2"/>
              <a:buChar char="Ø"/>
            </a:pPr>
            <a:r>
              <a:rPr lang="en-US" sz="3600" dirty="0"/>
              <a:t>Track  </a:t>
            </a:r>
            <a:r>
              <a:rPr lang="en-US" sz="3600" dirty="0">
                <a:solidFill>
                  <a:schemeClr val="accent4"/>
                </a:solidFill>
              </a:rPr>
              <a:t>individual nova events</a:t>
            </a:r>
          </a:p>
          <a:p>
            <a:pPr marL="571500" indent="-571500">
              <a:buFont typeface="Wingdings" pitchFamily="2" charset="2"/>
              <a:buChar char="Ø"/>
            </a:pPr>
            <a:endParaRPr lang="en-US" sz="3600" dirty="0">
              <a:solidFill>
                <a:schemeClr val="accent4"/>
              </a:solidFill>
            </a:endParaRPr>
          </a:p>
          <a:p>
            <a:pPr marL="571500" indent="-571500">
              <a:buFont typeface="Wingdings" pitchFamily="2" charset="2"/>
              <a:buChar char="Ø"/>
            </a:pPr>
            <a:r>
              <a:rPr lang="en-US" sz="3600" dirty="0"/>
              <a:t>Consistently treat </a:t>
            </a:r>
            <a:r>
              <a:rPr lang="en-US" sz="3600" dirty="0">
                <a:solidFill>
                  <a:schemeClr val="accent4"/>
                </a:solidFill>
              </a:rPr>
              <a:t>H and He accretion</a:t>
            </a:r>
            <a:r>
              <a:rPr lang="en-US" sz="3600" dirty="0"/>
              <a:t> based on modern detailed models</a:t>
            </a:r>
          </a:p>
          <a:p>
            <a:pPr marL="571500" indent="-571500">
              <a:buFont typeface="Wingdings" pitchFamily="2" charset="2"/>
              <a:buChar char="Ø"/>
            </a:pPr>
            <a:endParaRPr lang="en-US" sz="3600" dirty="0"/>
          </a:p>
          <a:p>
            <a:pPr marL="571500" indent="-571500">
              <a:buFont typeface="Wingdings" pitchFamily="2" charset="2"/>
              <a:buChar char="Ø"/>
            </a:pPr>
            <a:r>
              <a:rPr lang="en-US" sz="3600" dirty="0"/>
              <a:t>Include the </a:t>
            </a:r>
            <a:r>
              <a:rPr lang="en-US" sz="3600" dirty="0">
                <a:solidFill>
                  <a:schemeClr val="accent4"/>
                </a:solidFill>
              </a:rPr>
              <a:t>double detonation channel for type </a:t>
            </a:r>
            <a:r>
              <a:rPr lang="en-US" sz="3600" dirty="0" err="1">
                <a:solidFill>
                  <a:schemeClr val="accent4"/>
                </a:solidFill>
              </a:rPr>
              <a:t>Ia</a:t>
            </a:r>
            <a:r>
              <a:rPr lang="en-US" sz="3600" dirty="0">
                <a:solidFill>
                  <a:schemeClr val="accent4"/>
                </a:solidFill>
              </a:rPr>
              <a:t> supernovae.</a:t>
            </a:r>
          </a:p>
        </p:txBody>
      </p:sp>
    </p:spTree>
    <p:extLst>
      <p:ext uri="{BB962C8B-B14F-4D97-AF65-F5344CB8AC3E}">
        <p14:creationId xmlns:p14="http://schemas.microsoft.com/office/powerpoint/2010/main" val="365387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0" y="0"/>
            <a:ext cx="12192000" cy="89863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Structure of a white dwarf</a:t>
            </a:r>
          </a:p>
        </p:txBody>
      </p:sp>
      <p:grpSp>
        <p:nvGrpSpPr>
          <p:cNvPr id="8" name="Group 7">
            <a:extLst>
              <a:ext uri="{FF2B5EF4-FFF2-40B4-BE49-F238E27FC236}">
                <a16:creationId xmlns:a16="http://schemas.microsoft.com/office/drawing/2014/main" id="{6B0E60A7-DD32-2E4E-B598-F1F8ACA36257}"/>
              </a:ext>
            </a:extLst>
          </p:cNvPr>
          <p:cNvGrpSpPr/>
          <p:nvPr/>
        </p:nvGrpSpPr>
        <p:grpSpPr>
          <a:xfrm>
            <a:off x="529311" y="1068165"/>
            <a:ext cx="3703259" cy="5177219"/>
            <a:chOff x="4261757" y="1267967"/>
            <a:chExt cx="3703259" cy="5177219"/>
          </a:xfrm>
        </p:grpSpPr>
        <p:sp>
          <p:nvSpPr>
            <p:cNvPr id="4" name="Rectangle 3">
              <a:extLst>
                <a:ext uri="{FF2B5EF4-FFF2-40B4-BE49-F238E27FC236}">
                  <a16:creationId xmlns:a16="http://schemas.microsoft.com/office/drawing/2014/main" id="{7F8F4FFD-4C02-3A4E-A80F-95B82C828823}"/>
                </a:ext>
              </a:extLst>
            </p:cNvPr>
            <p:cNvSpPr/>
            <p:nvPr/>
          </p:nvSpPr>
          <p:spPr>
            <a:xfrm>
              <a:off x="4261757" y="3195801"/>
              <a:ext cx="3703259" cy="32493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8C8285F0-CB8D-C945-888D-C4E69F978F00}"/>
                </a:ext>
              </a:extLst>
            </p:cNvPr>
            <p:cNvSpPr/>
            <p:nvPr/>
          </p:nvSpPr>
          <p:spPr>
            <a:xfrm>
              <a:off x="4261757" y="2231884"/>
              <a:ext cx="3703259" cy="9035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D12AB214-13FE-2E40-9941-48839882363C}"/>
                </a:ext>
              </a:extLst>
            </p:cNvPr>
            <p:cNvSpPr/>
            <p:nvPr/>
          </p:nvSpPr>
          <p:spPr>
            <a:xfrm>
              <a:off x="4261757" y="1267967"/>
              <a:ext cx="3703259" cy="90351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B5B22C05-0FB3-3343-B976-B2EE5D0ABF29}"/>
                </a:ext>
              </a:extLst>
            </p:cNvPr>
            <p:cNvSpPr txBox="1"/>
            <p:nvPr/>
          </p:nvSpPr>
          <p:spPr>
            <a:xfrm>
              <a:off x="4751615" y="4451161"/>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7" name="TextBox 6">
              <a:extLst>
                <a:ext uri="{FF2B5EF4-FFF2-40B4-BE49-F238E27FC236}">
                  <a16:creationId xmlns:a16="http://schemas.microsoft.com/office/drawing/2014/main" id="{824EF2DD-04AA-364C-A2A5-6E3DB73A5E49}"/>
                </a:ext>
              </a:extLst>
            </p:cNvPr>
            <p:cNvSpPr txBox="1"/>
            <p:nvPr/>
          </p:nvSpPr>
          <p:spPr>
            <a:xfrm>
              <a:off x="4751614" y="2398104"/>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5" name="TextBox 14">
              <a:extLst>
                <a:ext uri="{FF2B5EF4-FFF2-40B4-BE49-F238E27FC236}">
                  <a16:creationId xmlns:a16="http://schemas.microsoft.com/office/drawing/2014/main" id="{176DEB8F-4B68-D54B-84DF-C4CB369C2C8A}"/>
                </a:ext>
              </a:extLst>
            </p:cNvPr>
            <p:cNvSpPr txBox="1"/>
            <p:nvPr/>
          </p:nvSpPr>
          <p:spPr>
            <a:xfrm>
              <a:off x="4751614" y="1455218"/>
              <a:ext cx="2731708" cy="523220"/>
            </a:xfrm>
            <a:prstGeom prst="rect">
              <a:avLst/>
            </a:prstGeom>
            <a:noFill/>
          </p:spPr>
          <p:txBody>
            <a:bodyPr wrap="square" rtlCol="0">
              <a:spAutoFit/>
            </a:bodyPr>
            <a:lstStyle/>
            <a:p>
              <a:pPr algn="ctr"/>
              <a:r>
                <a:rPr lang="en-AU" sz="2800" dirty="0">
                  <a:solidFill>
                    <a:schemeClr val="bg1"/>
                  </a:solidFill>
                </a:rPr>
                <a:t>H layer</a:t>
              </a:r>
            </a:p>
          </p:txBody>
        </p:sp>
      </p:grpSp>
      <p:pic>
        <p:nvPicPr>
          <p:cNvPr id="11" name="Picture 10">
            <a:extLst>
              <a:ext uri="{FF2B5EF4-FFF2-40B4-BE49-F238E27FC236}">
                <a16:creationId xmlns:a16="http://schemas.microsoft.com/office/drawing/2014/main" id="{6E8F54A9-9D9D-DC43-8244-9716A3A57A20}"/>
              </a:ext>
            </a:extLst>
          </p:cNvPr>
          <p:cNvPicPr>
            <a:picLocks noChangeAspect="1"/>
          </p:cNvPicPr>
          <p:nvPr/>
        </p:nvPicPr>
        <p:blipFill rotWithShape="1">
          <a:blip r:embed="rId3"/>
          <a:srcRect b="44970"/>
          <a:stretch/>
        </p:blipFill>
        <p:spPr>
          <a:xfrm>
            <a:off x="5194336" y="1371795"/>
            <a:ext cx="6515473" cy="4728358"/>
          </a:xfrm>
          <a:prstGeom prst="rect">
            <a:avLst/>
          </a:prstGeom>
        </p:spPr>
      </p:pic>
      <p:sp>
        <p:nvSpPr>
          <p:cNvPr id="5" name="TextBox 4">
            <a:extLst>
              <a:ext uri="{FF2B5EF4-FFF2-40B4-BE49-F238E27FC236}">
                <a16:creationId xmlns:a16="http://schemas.microsoft.com/office/drawing/2014/main" id="{B3DBF898-CEEE-BD4A-AF2D-DD20EBCF215B}"/>
              </a:ext>
            </a:extLst>
          </p:cNvPr>
          <p:cNvSpPr txBox="1"/>
          <p:nvPr/>
        </p:nvSpPr>
        <p:spPr>
          <a:xfrm>
            <a:off x="5194336" y="5823154"/>
            <a:ext cx="2877670" cy="276999"/>
          </a:xfrm>
          <a:prstGeom prst="rect">
            <a:avLst/>
          </a:prstGeom>
          <a:noFill/>
        </p:spPr>
        <p:txBody>
          <a:bodyPr wrap="square" rtlCol="0">
            <a:spAutoFit/>
          </a:bodyPr>
          <a:lstStyle/>
          <a:p>
            <a:r>
              <a:rPr lang="en-AU" sz="1200" dirty="0"/>
              <a:t>Unknown artist, North Arizona </a:t>
            </a:r>
            <a:r>
              <a:rPr lang="en-AU" sz="1200" dirty="0" err="1"/>
              <a:t>Univerisity</a:t>
            </a:r>
            <a:endParaRPr lang="en-AU" sz="1200" dirty="0"/>
          </a:p>
        </p:txBody>
      </p:sp>
    </p:spTree>
    <p:extLst>
      <p:ext uri="{BB962C8B-B14F-4D97-AF65-F5344CB8AC3E}">
        <p14:creationId xmlns:p14="http://schemas.microsoft.com/office/powerpoint/2010/main" val="318497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0" y="0"/>
            <a:ext cx="12192000" cy="89863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The three pillars</a:t>
            </a:r>
          </a:p>
        </p:txBody>
      </p:sp>
      <p:sp>
        <p:nvSpPr>
          <p:cNvPr id="21" name="Rectangle 20">
            <a:extLst>
              <a:ext uri="{FF2B5EF4-FFF2-40B4-BE49-F238E27FC236}">
                <a16:creationId xmlns:a16="http://schemas.microsoft.com/office/drawing/2014/main" id="{0A8832B4-69B4-C648-BA4C-84B95D182745}"/>
              </a:ext>
            </a:extLst>
          </p:cNvPr>
          <p:cNvSpPr/>
          <p:nvPr/>
        </p:nvSpPr>
        <p:spPr>
          <a:xfrm>
            <a:off x="1264456" y="1222935"/>
            <a:ext cx="2350496" cy="51772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Accretion </a:t>
            </a:r>
          </a:p>
          <a:p>
            <a:pPr algn="ctr"/>
            <a:r>
              <a:rPr lang="en-AU" sz="2400" b="1" dirty="0">
                <a:solidFill>
                  <a:schemeClr val="bg1"/>
                </a:solidFill>
              </a:rPr>
              <a:t>regime</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2" name="Rectangle 21">
            <a:extLst>
              <a:ext uri="{FF2B5EF4-FFF2-40B4-BE49-F238E27FC236}">
                <a16:creationId xmlns:a16="http://schemas.microsoft.com/office/drawing/2014/main" id="{FC446914-C836-A240-850B-E9D92C035613}"/>
              </a:ext>
            </a:extLst>
          </p:cNvPr>
          <p:cNvSpPr/>
          <p:nvPr/>
        </p:nvSpPr>
        <p:spPr>
          <a:xfrm>
            <a:off x="4922056" y="1222935"/>
            <a:ext cx="2350496" cy="517721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Critical ignition mass</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5" name="Rectangle 24">
            <a:extLst>
              <a:ext uri="{FF2B5EF4-FFF2-40B4-BE49-F238E27FC236}">
                <a16:creationId xmlns:a16="http://schemas.microsoft.com/office/drawing/2014/main" id="{BF72BB8B-0957-4044-BE2B-B6748D1E7697}"/>
              </a:ext>
            </a:extLst>
          </p:cNvPr>
          <p:cNvSpPr/>
          <p:nvPr/>
        </p:nvSpPr>
        <p:spPr>
          <a:xfrm>
            <a:off x="8586320" y="1222935"/>
            <a:ext cx="2350496" cy="5177219"/>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a:solidFill>
                  <a:schemeClr val="bg1"/>
                </a:solidFill>
              </a:rPr>
              <a:t>Accretion</a:t>
            </a:r>
          </a:p>
          <a:p>
            <a:pPr algn="ctr"/>
            <a:r>
              <a:rPr lang="en-AU" sz="2400" b="1">
                <a:solidFill>
                  <a:schemeClr val="bg1"/>
                </a:solidFill>
              </a:rPr>
              <a:t>efficiency</a:t>
            </a:r>
            <a:endParaRPr lang="en-AU" sz="2400" b="1" dirty="0">
              <a:solidFill>
                <a:schemeClr val="bg1"/>
              </a:solidFill>
            </a:endParaRP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Tree>
    <p:extLst>
      <p:ext uri="{BB962C8B-B14F-4D97-AF65-F5344CB8AC3E}">
        <p14:creationId xmlns:p14="http://schemas.microsoft.com/office/powerpoint/2010/main" val="48943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0" y="0"/>
            <a:ext cx="12192000" cy="89863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The three pillars: accretion regime</a:t>
            </a:r>
          </a:p>
        </p:txBody>
      </p:sp>
      <p:sp>
        <p:nvSpPr>
          <p:cNvPr id="21" name="Rectangle 20">
            <a:extLst>
              <a:ext uri="{FF2B5EF4-FFF2-40B4-BE49-F238E27FC236}">
                <a16:creationId xmlns:a16="http://schemas.microsoft.com/office/drawing/2014/main" id="{0A8832B4-69B4-C648-BA4C-84B95D182745}"/>
              </a:ext>
            </a:extLst>
          </p:cNvPr>
          <p:cNvSpPr/>
          <p:nvPr/>
        </p:nvSpPr>
        <p:spPr>
          <a:xfrm>
            <a:off x="1264456" y="1222935"/>
            <a:ext cx="2350496" cy="5177219"/>
          </a:xfrm>
          <a:prstGeom prst="rect">
            <a:avLst/>
          </a:prstGeom>
          <a:solidFill>
            <a:schemeClr val="accent6">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Accretion </a:t>
            </a:r>
          </a:p>
          <a:p>
            <a:pPr algn="ctr"/>
            <a:r>
              <a:rPr lang="en-AU" sz="2400" b="1" dirty="0">
                <a:solidFill>
                  <a:schemeClr val="bg1"/>
                </a:solidFill>
              </a:rPr>
              <a:t>regime</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2" name="Rectangle 21">
            <a:extLst>
              <a:ext uri="{FF2B5EF4-FFF2-40B4-BE49-F238E27FC236}">
                <a16:creationId xmlns:a16="http://schemas.microsoft.com/office/drawing/2014/main" id="{FC446914-C836-A240-850B-E9D92C035613}"/>
              </a:ext>
            </a:extLst>
          </p:cNvPr>
          <p:cNvSpPr/>
          <p:nvPr/>
        </p:nvSpPr>
        <p:spPr>
          <a:xfrm>
            <a:off x="4922056" y="1222935"/>
            <a:ext cx="2350496" cy="517721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Critical </a:t>
            </a:r>
          </a:p>
          <a:p>
            <a:pPr algn="ctr"/>
            <a:r>
              <a:rPr lang="en-AU" sz="2400" b="1" dirty="0">
                <a:solidFill>
                  <a:schemeClr val="bg1"/>
                </a:solidFill>
              </a:rPr>
              <a:t>H layer mass</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5" name="Rectangle 24">
            <a:extLst>
              <a:ext uri="{FF2B5EF4-FFF2-40B4-BE49-F238E27FC236}">
                <a16:creationId xmlns:a16="http://schemas.microsoft.com/office/drawing/2014/main" id="{BF72BB8B-0957-4044-BE2B-B6748D1E7697}"/>
              </a:ext>
            </a:extLst>
          </p:cNvPr>
          <p:cNvSpPr/>
          <p:nvPr/>
        </p:nvSpPr>
        <p:spPr>
          <a:xfrm>
            <a:off x="8586320" y="1222935"/>
            <a:ext cx="2350496" cy="5177219"/>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a:solidFill>
                  <a:schemeClr val="bg1"/>
                </a:solidFill>
              </a:rPr>
              <a:t>Accretion</a:t>
            </a:r>
          </a:p>
          <a:p>
            <a:pPr algn="ctr"/>
            <a:r>
              <a:rPr lang="en-AU" sz="2400" b="1">
                <a:solidFill>
                  <a:schemeClr val="bg1"/>
                </a:solidFill>
              </a:rPr>
              <a:t>efficiency</a:t>
            </a:r>
            <a:endParaRPr lang="en-AU" sz="2400" b="1" dirty="0">
              <a:solidFill>
                <a:schemeClr val="bg1"/>
              </a:solidFill>
            </a:endParaRP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cxnSp>
        <p:nvCxnSpPr>
          <p:cNvPr id="5" name="Straight Connector 4">
            <a:extLst>
              <a:ext uri="{FF2B5EF4-FFF2-40B4-BE49-F238E27FC236}">
                <a16:creationId xmlns:a16="http://schemas.microsoft.com/office/drawing/2014/main" id="{B47D6802-1EA3-8B4F-93AD-F37AFC731BE1}"/>
              </a:ext>
            </a:extLst>
          </p:cNvPr>
          <p:cNvCxnSpPr>
            <a:cxnSpLocks/>
          </p:cNvCxnSpPr>
          <p:nvPr/>
        </p:nvCxnSpPr>
        <p:spPr>
          <a:xfrm flipV="1">
            <a:off x="1264456" y="1123814"/>
            <a:ext cx="2210758" cy="9912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AC197E-1BE1-4641-87F1-8EDC5B1E1C55}"/>
              </a:ext>
            </a:extLst>
          </p:cNvPr>
          <p:cNvCxnSpPr>
            <a:cxnSpLocks/>
          </p:cNvCxnSpPr>
          <p:nvPr/>
        </p:nvCxnSpPr>
        <p:spPr>
          <a:xfrm flipV="1">
            <a:off x="3608288" y="1115426"/>
            <a:ext cx="5192046" cy="1228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168629-8288-A64E-AC36-B7476C39B49B}"/>
              </a:ext>
            </a:extLst>
          </p:cNvPr>
          <p:cNvCxnSpPr>
            <a:cxnSpLocks/>
          </p:cNvCxnSpPr>
          <p:nvPr/>
        </p:nvCxnSpPr>
        <p:spPr>
          <a:xfrm flipV="1">
            <a:off x="3608288" y="6127417"/>
            <a:ext cx="5192046" cy="27273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82E22A8-F614-9B4D-9F66-C879BCAED5D5}"/>
              </a:ext>
            </a:extLst>
          </p:cNvPr>
          <p:cNvPicPr>
            <a:picLocks noChangeAspect="1"/>
          </p:cNvPicPr>
          <p:nvPr/>
        </p:nvPicPr>
        <p:blipFill>
          <a:blip r:embed="rId3"/>
          <a:stretch>
            <a:fillRect/>
          </a:stretch>
        </p:blipFill>
        <p:spPr>
          <a:xfrm>
            <a:off x="3475214" y="1123814"/>
            <a:ext cx="5325120" cy="5003603"/>
          </a:xfrm>
          <a:prstGeom prst="rect">
            <a:avLst/>
          </a:prstGeom>
          <a:ln w="28575">
            <a:solidFill>
              <a:schemeClr val="accent4"/>
            </a:solidFill>
          </a:ln>
        </p:spPr>
      </p:pic>
      <p:cxnSp>
        <p:nvCxnSpPr>
          <p:cNvPr id="12" name="Straight Connector 11">
            <a:extLst>
              <a:ext uri="{FF2B5EF4-FFF2-40B4-BE49-F238E27FC236}">
                <a16:creationId xmlns:a16="http://schemas.microsoft.com/office/drawing/2014/main" id="{896BCDAC-2642-9B4F-845A-44F670E0E2A7}"/>
              </a:ext>
            </a:extLst>
          </p:cNvPr>
          <p:cNvCxnSpPr>
            <a:cxnSpLocks/>
          </p:cNvCxnSpPr>
          <p:nvPr/>
        </p:nvCxnSpPr>
        <p:spPr>
          <a:xfrm flipV="1">
            <a:off x="1264456" y="6127417"/>
            <a:ext cx="2210758" cy="24826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C0BDED3-5DE2-8A40-92CF-264A54F124C4}"/>
              </a:ext>
            </a:extLst>
          </p:cNvPr>
          <p:cNvSpPr txBox="1"/>
          <p:nvPr/>
        </p:nvSpPr>
        <p:spPr>
          <a:xfrm>
            <a:off x="4066072" y="5787727"/>
            <a:ext cx="2710234" cy="338554"/>
          </a:xfrm>
          <a:prstGeom prst="rect">
            <a:avLst/>
          </a:prstGeom>
          <a:noFill/>
        </p:spPr>
        <p:txBody>
          <a:bodyPr wrap="square" rtlCol="0">
            <a:spAutoFit/>
          </a:bodyPr>
          <a:lstStyle/>
          <a:p>
            <a:r>
              <a:rPr lang="en-AU" sz="1600" dirty="0">
                <a:solidFill>
                  <a:schemeClr val="bg1"/>
                </a:solidFill>
              </a:rPr>
              <a:t>Image: Kato et al 2014</a:t>
            </a:r>
          </a:p>
        </p:txBody>
      </p:sp>
    </p:spTree>
    <p:extLst>
      <p:ext uri="{BB962C8B-B14F-4D97-AF65-F5344CB8AC3E}">
        <p14:creationId xmlns:p14="http://schemas.microsoft.com/office/powerpoint/2010/main" val="37708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0" y="0"/>
            <a:ext cx="12192000" cy="89863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The three pillars: critical ignition mass</a:t>
            </a:r>
          </a:p>
        </p:txBody>
      </p:sp>
      <p:sp>
        <p:nvSpPr>
          <p:cNvPr id="21" name="Rectangle 20">
            <a:extLst>
              <a:ext uri="{FF2B5EF4-FFF2-40B4-BE49-F238E27FC236}">
                <a16:creationId xmlns:a16="http://schemas.microsoft.com/office/drawing/2014/main" id="{0A8832B4-69B4-C648-BA4C-84B95D182745}"/>
              </a:ext>
            </a:extLst>
          </p:cNvPr>
          <p:cNvSpPr/>
          <p:nvPr/>
        </p:nvSpPr>
        <p:spPr>
          <a:xfrm>
            <a:off x="1264456" y="1222935"/>
            <a:ext cx="2350496" cy="5177219"/>
          </a:xfrm>
          <a:prstGeom prst="rect">
            <a:avLst/>
          </a:prstGeom>
          <a:solidFill>
            <a:schemeClr val="accent6">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Accretion </a:t>
            </a:r>
          </a:p>
          <a:p>
            <a:pPr algn="ctr"/>
            <a:r>
              <a:rPr lang="en-AU" sz="2400" b="1" dirty="0">
                <a:solidFill>
                  <a:schemeClr val="bg1"/>
                </a:solidFill>
              </a:rPr>
              <a:t>regime</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2" name="Rectangle 21">
            <a:extLst>
              <a:ext uri="{FF2B5EF4-FFF2-40B4-BE49-F238E27FC236}">
                <a16:creationId xmlns:a16="http://schemas.microsoft.com/office/drawing/2014/main" id="{FC446914-C836-A240-850B-E9D92C035613}"/>
              </a:ext>
            </a:extLst>
          </p:cNvPr>
          <p:cNvSpPr/>
          <p:nvPr/>
        </p:nvSpPr>
        <p:spPr>
          <a:xfrm>
            <a:off x="4922056" y="1222935"/>
            <a:ext cx="2350496" cy="5177219"/>
          </a:xfrm>
          <a:prstGeom prst="rect">
            <a:avLst/>
          </a:prstGeom>
          <a:solidFill>
            <a:schemeClr val="accent2">
              <a:lumMod val="40000"/>
              <a:lumOff val="6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Critical </a:t>
            </a:r>
          </a:p>
          <a:p>
            <a:pPr algn="ctr"/>
            <a:r>
              <a:rPr lang="en-AU" sz="2400" b="1" dirty="0">
                <a:solidFill>
                  <a:schemeClr val="bg1"/>
                </a:solidFill>
              </a:rPr>
              <a:t>H layer mass</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5" name="Rectangle 24">
            <a:extLst>
              <a:ext uri="{FF2B5EF4-FFF2-40B4-BE49-F238E27FC236}">
                <a16:creationId xmlns:a16="http://schemas.microsoft.com/office/drawing/2014/main" id="{BF72BB8B-0957-4044-BE2B-B6748D1E7697}"/>
              </a:ext>
            </a:extLst>
          </p:cNvPr>
          <p:cNvSpPr/>
          <p:nvPr/>
        </p:nvSpPr>
        <p:spPr>
          <a:xfrm>
            <a:off x="8586320" y="1222935"/>
            <a:ext cx="2350496" cy="5177219"/>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a:solidFill>
                  <a:schemeClr val="bg1"/>
                </a:solidFill>
              </a:rPr>
              <a:t>Accretion</a:t>
            </a:r>
          </a:p>
          <a:p>
            <a:pPr algn="ctr"/>
            <a:r>
              <a:rPr lang="en-AU" sz="2400" b="1">
                <a:solidFill>
                  <a:schemeClr val="bg1"/>
                </a:solidFill>
              </a:rPr>
              <a:t>efficiency</a:t>
            </a:r>
            <a:endParaRPr lang="en-AU" sz="2400" b="1" dirty="0">
              <a:solidFill>
                <a:schemeClr val="bg1"/>
              </a:solidFill>
            </a:endParaRP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cxnSp>
        <p:nvCxnSpPr>
          <p:cNvPr id="5" name="Straight Connector 4">
            <a:extLst>
              <a:ext uri="{FF2B5EF4-FFF2-40B4-BE49-F238E27FC236}">
                <a16:creationId xmlns:a16="http://schemas.microsoft.com/office/drawing/2014/main" id="{B47D6802-1EA3-8B4F-93AD-F37AFC731BE1}"/>
              </a:ext>
            </a:extLst>
          </p:cNvPr>
          <p:cNvCxnSpPr>
            <a:cxnSpLocks/>
          </p:cNvCxnSpPr>
          <p:nvPr/>
        </p:nvCxnSpPr>
        <p:spPr>
          <a:xfrm flipH="1" flipV="1">
            <a:off x="2558203" y="1076088"/>
            <a:ext cx="2363853" cy="14684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AC197E-1BE1-4641-87F1-8EDC5B1E1C55}"/>
              </a:ext>
            </a:extLst>
          </p:cNvPr>
          <p:cNvCxnSpPr>
            <a:cxnSpLocks/>
          </p:cNvCxnSpPr>
          <p:nvPr/>
        </p:nvCxnSpPr>
        <p:spPr>
          <a:xfrm flipV="1">
            <a:off x="7272552" y="1088062"/>
            <a:ext cx="2361244" cy="13487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CDAC-2642-9B4F-845A-44F670E0E2A7}"/>
              </a:ext>
            </a:extLst>
          </p:cNvPr>
          <p:cNvCxnSpPr>
            <a:cxnSpLocks/>
          </p:cNvCxnSpPr>
          <p:nvPr/>
        </p:nvCxnSpPr>
        <p:spPr>
          <a:xfrm flipH="1" flipV="1">
            <a:off x="2558203" y="5682671"/>
            <a:ext cx="2363853" cy="71748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168629-8288-A64E-AC36-B7476C39B49B}"/>
              </a:ext>
            </a:extLst>
          </p:cNvPr>
          <p:cNvCxnSpPr>
            <a:cxnSpLocks/>
          </p:cNvCxnSpPr>
          <p:nvPr/>
        </p:nvCxnSpPr>
        <p:spPr>
          <a:xfrm flipV="1">
            <a:off x="7272552" y="5682672"/>
            <a:ext cx="2361244" cy="7174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7DA0380-BE4A-CE44-849F-71A9113E8F06}"/>
              </a:ext>
            </a:extLst>
          </p:cNvPr>
          <p:cNvPicPr>
            <a:picLocks noChangeAspect="1"/>
          </p:cNvPicPr>
          <p:nvPr/>
        </p:nvPicPr>
        <p:blipFill rotWithShape="1">
          <a:blip r:embed="rId3"/>
          <a:srcRect t="8403" r="6318"/>
          <a:stretch/>
        </p:blipFill>
        <p:spPr>
          <a:xfrm>
            <a:off x="2558203" y="1076088"/>
            <a:ext cx="7075593" cy="4612026"/>
          </a:xfrm>
          <a:prstGeom prst="rect">
            <a:avLst/>
          </a:prstGeom>
          <a:ln w="28575">
            <a:solidFill>
              <a:schemeClr val="accent4"/>
            </a:solidFill>
          </a:ln>
        </p:spPr>
      </p:pic>
      <p:sp>
        <p:nvSpPr>
          <p:cNvPr id="19" name="TextBox 18">
            <a:extLst>
              <a:ext uri="{FF2B5EF4-FFF2-40B4-BE49-F238E27FC236}">
                <a16:creationId xmlns:a16="http://schemas.microsoft.com/office/drawing/2014/main" id="{83296779-885B-B748-8424-428749079EAD}"/>
              </a:ext>
            </a:extLst>
          </p:cNvPr>
          <p:cNvSpPr txBox="1"/>
          <p:nvPr/>
        </p:nvSpPr>
        <p:spPr>
          <a:xfrm>
            <a:off x="2530502" y="5374894"/>
            <a:ext cx="3469341" cy="307777"/>
          </a:xfrm>
          <a:prstGeom prst="rect">
            <a:avLst/>
          </a:prstGeom>
          <a:noFill/>
        </p:spPr>
        <p:txBody>
          <a:bodyPr wrap="square" rtlCol="0">
            <a:spAutoFit/>
          </a:bodyPr>
          <a:lstStyle/>
          <a:p>
            <a:r>
              <a:rPr lang="en-AU" sz="1400" dirty="0">
                <a:solidFill>
                  <a:schemeClr val="bg1"/>
                </a:solidFill>
              </a:rPr>
              <a:t>Using data from Kato et al 2014</a:t>
            </a:r>
          </a:p>
        </p:txBody>
      </p:sp>
    </p:spTree>
    <p:extLst>
      <p:ext uri="{BB962C8B-B14F-4D97-AF65-F5344CB8AC3E}">
        <p14:creationId xmlns:p14="http://schemas.microsoft.com/office/powerpoint/2010/main" val="15143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0" y="0"/>
            <a:ext cx="12192000" cy="89863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The three pillars: accretion efficiency</a:t>
            </a:r>
          </a:p>
        </p:txBody>
      </p:sp>
      <p:sp>
        <p:nvSpPr>
          <p:cNvPr id="21" name="Rectangle 20">
            <a:extLst>
              <a:ext uri="{FF2B5EF4-FFF2-40B4-BE49-F238E27FC236}">
                <a16:creationId xmlns:a16="http://schemas.microsoft.com/office/drawing/2014/main" id="{0A8832B4-69B4-C648-BA4C-84B95D182745}"/>
              </a:ext>
            </a:extLst>
          </p:cNvPr>
          <p:cNvSpPr/>
          <p:nvPr/>
        </p:nvSpPr>
        <p:spPr>
          <a:xfrm>
            <a:off x="1264456" y="1222935"/>
            <a:ext cx="2350496" cy="5177219"/>
          </a:xfrm>
          <a:prstGeom prst="rect">
            <a:avLst/>
          </a:prstGeom>
          <a:solidFill>
            <a:schemeClr val="accent6">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Accretion </a:t>
            </a:r>
          </a:p>
          <a:p>
            <a:pPr algn="ctr"/>
            <a:r>
              <a:rPr lang="en-AU" sz="2400" b="1" dirty="0">
                <a:solidFill>
                  <a:schemeClr val="bg1"/>
                </a:solidFill>
              </a:rPr>
              <a:t>regime</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2" name="Rectangle 21">
            <a:extLst>
              <a:ext uri="{FF2B5EF4-FFF2-40B4-BE49-F238E27FC236}">
                <a16:creationId xmlns:a16="http://schemas.microsoft.com/office/drawing/2014/main" id="{FC446914-C836-A240-850B-E9D92C035613}"/>
              </a:ext>
            </a:extLst>
          </p:cNvPr>
          <p:cNvSpPr/>
          <p:nvPr/>
        </p:nvSpPr>
        <p:spPr>
          <a:xfrm>
            <a:off x="4922056" y="1222935"/>
            <a:ext cx="2350496" cy="5177219"/>
          </a:xfrm>
          <a:prstGeom prst="rect">
            <a:avLst/>
          </a:prstGeom>
          <a:solidFill>
            <a:schemeClr val="accent2">
              <a:lumMod val="40000"/>
              <a:lumOff val="6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Critical </a:t>
            </a:r>
          </a:p>
          <a:p>
            <a:pPr algn="ctr"/>
            <a:r>
              <a:rPr lang="en-AU" sz="2400" b="1" dirty="0">
                <a:solidFill>
                  <a:schemeClr val="bg1"/>
                </a:solidFill>
              </a:rPr>
              <a:t>H layer mass</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5" name="Rectangle 24">
            <a:extLst>
              <a:ext uri="{FF2B5EF4-FFF2-40B4-BE49-F238E27FC236}">
                <a16:creationId xmlns:a16="http://schemas.microsoft.com/office/drawing/2014/main" id="{BF72BB8B-0957-4044-BE2B-B6748D1E7697}"/>
              </a:ext>
            </a:extLst>
          </p:cNvPr>
          <p:cNvSpPr/>
          <p:nvPr/>
        </p:nvSpPr>
        <p:spPr>
          <a:xfrm>
            <a:off x="8586320" y="1222935"/>
            <a:ext cx="2350496" cy="5177219"/>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a:solidFill>
                  <a:schemeClr val="bg1"/>
                </a:solidFill>
              </a:rPr>
              <a:t>Accretion</a:t>
            </a:r>
          </a:p>
          <a:p>
            <a:pPr algn="ctr"/>
            <a:r>
              <a:rPr lang="en-AU" sz="2400" b="1">
                <a:solidFill>
                  <a:schemeClr val="bg1"/>
                </a:solidFill>
              </a:rPr>
              <a:t>efficiency</a:t>
            </a:r>
            <a:endParaRPr lang="en-AU" sz="2400" b="1" dirty="0">
              <a:solidFill>
                <a:schemeClr val="bg1"/>
              </a:solidFill>
            </a:endParaRP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cxnSp>
        <p:nvCxnSpPr>
          <p:cNvPr id="5" name="Straight Connector 4">
            <a:extLst>
              <a:ext uri="{FF2B5EF4-FFF2-40B4-BE49-F238E27FC236}">
                <a16:creationId xmlns:a16="http://schemas.microsoft.com/office/drawing/2014/main" id="{B47D6802-1EA3-8B4F-93AD-F37AFC731BE1}"/>
              </a:ext>
            </a:extLst>
          </p:cNvPr>
          <p:cNvCxnSpPr>
            <a:cxnSpLocks/>
          </p:cNvCxnSpPr>
          <p:nvPr/>
        </p:nvCxnSpPr>
        <p:spPr>
          <a:xfrm flipH="1" flipV="1">
            <a:off x="2558204" y="1076089"/>
            <a:ext cx="6028116" cy="1468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AC197E-1BE1-4641-87F1-8EDC5B1E1C55}"/>
              </a:ext>
            </a:extLst>
          </p:cNvPr>
          <p:cNvCxnSpPr>
            <a:cxnSpLocks/>
          </p:cNvCxnSpPr>
          <p:nvPr/>
        </p:nvCxnSpPr>
        <p:spPr>
          <a:xfrm flipH="1" flipV="1">
            <a:off x="9633796" y="1088063"/>
            <a:ext cx="1318044" cy="13487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CDAC-2642-9B4F-845A-44F670E0E2A7}"/>
              </a:ext>
            </a:extLst>
          </p:cNvPr>
          <p:cNvCxnSpPr>
            <a:cxnSpLocks/>
          </p:cNvCxnSpPr>
          <p:nvPr/>
        </p:nvCxnSpPr>
        <p:spPr>
          <a:xfrm flipH="1" flipV="1">
            <a:off x="2558204" y="5768317"/>
            <a:ext cx="6028116" cy="63183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168629-8288-A64E-AC36-B7476C39B49B}"/>
              </a:ext>
            </a:extLst>
          </p:cNvPr>
          <p:cNvCxnSpPr>
            <a:cxnSpLocks/>
          </p:cNvCxnSpPr>
          <p:nvPr/>
        </p:nvCxnSpPr>
        <p:spPr>
          <a:xfrm flipH="1" flipV="1">
            <a:off x="9623786" y="5730148"/>
            <a:ext cx="1348076" cy="67000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CEC7882-8121-8347-9235-B318DABE9DEA}"/>
              </a:ext>
            </a:extLst>
          </p:cNvPr>
          <p:cNvPicPr>
            <a:picLocks noChangeAspect="1"/>
          </p:cNvPicPr>
          <p:nvPr/>
        </p:nvPicPr>
        <p:blipFill rotWithShape="1">
          <a:blip r:embed="rId3"/>
          <a:srcRect t="7192" r="6222"/>
          <a:stretch/>
        </p:blipFill>
        <p:spPr>
          <a:xfrm>
            <a:off x="2558205" y="1088063"/>
            <a:ext cx="7075591" cy="4668280"/>
          </a:xfrm>
          <a:prstGeom prst="rect">
            <a:avLst/>
          </a:prstGeom>
          <a:ln>
            <a:solidFill>
              <a:schemeClr val="accent4"/>
            </a:solidFill>
          </a:ln>
        </p:spPr>
      </p:pic>
      <p:sp>
        <p:nvSpPr>
          <p:cNvPr id="23" name="TextBox 22">
            <a:extLst>
              <a:ext uri="{FF2B5EF4-FFF2-40B4-BE49-F238E27FC236}">
                <a16:creationId xmlns:a16="http://schemas.microsoft.com/office/drawing/2014/main" id="{F2335FF2-AD90-0444-82B7-9472F69F36B1}"/>
              </a:ext>
            </a:extLst>
          </p:cNvPr>
          <p:cNvSpPr txBox="1"/>
          <p:nvPr/>
        </p:nvSpPr>
        <p:spPr>
          <a:xfrm>
            <a:off x="2530502" y="5415235"/>
            <a:ext cx="3469341" cy="307777"/>
          </a:xfrm>
          <a:prstGeom prst="rect">
            <a:avLst/>
          </a:prstGeom>
          <a:noFill/>
        </p:spPr>
        <p:txBody>
          <a:bodyPr wrap="square" rtlCol="0">
            <a:spAutoFit/>
          </a:bodyPr>
          <a:lstStyle/>
          <a:p>
            <a:r>
              <a:rPr lang="en-AU" sz="1400" dirty="0">
                <a:solidFill>
                  <a:schemeClr val="bg1"/>
                </a:solidFill>
              </a:rPr>
              <a:t>Using data from Wang et al 2018</a:t>
            </a:r>
          </a:p>
        </p:txBody>
      </p:sp>
    </p:spTree>
    <p:extLst>
      <p:ext uri="{BB962C8B-B14F-4D97-AF65-F5344CB8AC3E}">
        <p14:creationId xmlns:p14="http://schemas.microsoft.com/office/powerpoint/2010/main" val="621667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B22C05-0FB3-3343-B976-B2EE5D0ABF29}"/>
              </a:ext>
            </a:extLst>
          </p:cNvPr>
          <p:cNvSpPr txBox="1"/>
          <p:nvPr/>
        </p:nvSpPr>
        <p:spPr>
          <a:xfrm>
            <a:off x="1019169" y="42513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7" name="TextBox 6">
            <a:extLst>
              <a:ext uri="{FF2B5EF4-FFF2-40B4-BE49-F238E27FC236}">
                <a16:creationId xmlns:a16="http://schemas.microsoft.com/office/drawing/2014/main" id="{824EF2DD-04AA-364C-A2A5-6E3DB73A5E49}"/>
              </a:ext>
            </a:extLst>
          </p:cNvPr>
          <p:cNvSpPr txBox="1"/>
          <p:nvPr/>
        </p:nvSpPr>
        <p:spPr>
          <a:xfrm>
            <a:off x="1019168" y="2198302"/>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5" name="TextBox 14">
            <a:extLst>
              <a:ext uri="{FF2B5EF4-FFF2-40B4-BE49-F238E27FC236}">
                <a16:creationId xmlns:a16="http://schemas.microsoft.com/office/drawing/2014/main" id="{176DEB8F-4B68-D54B-84DF-C4CB369C2C8A}"/>
              </a:ext>
            </a:extLst>
          </p:cNvPr>
          <p:cNvSpPr txBox="1"/>
          <p:nvPr/>
        </p:nvSpPr>
        <p:spPr>
          <a:xfrm>
            <a:off x="1019168" y="1255416"/>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10" name="Rectangle 9">
            <a:extLst>
              <a:ext uri="{FF2B5EF4-FFF2-40B4-BE49-F238E27FC236}">
                <a16:creationId xmlns:a16="http://schemas.microsoft.com/office/drawing/2014/main" id="{3E8B8A0B-23DD-324A-A14D-0612671EBE75}"/>
              </a:ext>
            </a:extLst>
          </p:cNvPr>
          <p:cNvSpPr/>
          <p:nvPr/>
        </p:nvSpPr>
        <p:spPr>
          <a:xfrm>
            <a:off x="681711" y="3148399"/>
            <a:ext cx="3703259" cy="32493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TextBox 12">
            <a:extLst>
              <a:ext uri="{FF2B5EF4-FFF2-40B4-BE49-F238E27FC236}">
                <a16:creationId xmlns:a16="http://schemas.microsoft.com/office/drawing/2014/main" id="{9579F750-8345-7C40-AAE2-054362F1F191}"/>
              </a:ext>
            </a:extLst>
          </p:cNvPr>
          <p:cNvSpPr txBox="1"/>
          <p:nvPr/>
        </p:nvSpPr>
        <p:spPr>
          <a:xfrm>
            <a:off x="1171569" y="44037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17" name="Title 1">
            <a:extLst>
              <a:ext uri="{FF2B5EF4-FFF2-40B4-BE49-F238E27FC236}">
                <a16:creationId xmlns:a16="http://schemas.microsoft.com/office/drawing/2014/main" id="{48342622-9429-E94F-9F27-8E2DB438AAA8}"/>
              </a:ext>
            </a:extLst>
          </p:cNvPr>
          <p:cNvSpPr txBox="1">
            <a:spLocks/>
          </p:cNvSpPr>
          <p:nvPr/>
        </p:nvSpPr>
        <p:spPr>
          <a:xfrm>
            <a:off x="0" y="0"/>
            <a:ext cx="12192000" cy="89863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Example H nova scenario: H donor, WD accretor.</a:t>
            </a:r>
          </a:p>
        </p:txBody>
      </p:sp>
      <p:sp>
        <p:nvSpPr>
          <p:cNvPr id="18" name="Left Arrow 17">
            <a:extLst>
              <a:ext uri="{FF2B5EF4-FFF2-40B4-BE49-F238E27FC236}">
                <a16:creationId xmlns:a16="http://schemas.microsoft.com/office/drawing/2014/main" id="{19EA2494-184A-6146-ACE3-FC155C2B9670}"/>
              </a:ext>
            </a:extLst>
          </p:cNvPr>
          <p:cNvSpPr/>
          <p:nvPr/>
        </p:nvSpPr>
        <p:spPr>
          <a:xfrm>
            <a:off x="8107065" y="1517026"/>
            <a:ext cx="3468541" cy="1545325"/>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H accretion @ rate </a:t>
            </a:r>
            <a:r>
              <a:rPr lang="en-AU" sz="2400" dirty="0" err="1">
                <a:solidFill>
                  <a:schemeClr val="bg1"/>
                </a:solidFill>
              </a:rPr>
              <a:t>Ṁ</a:t>
            </a:r>
            <a:endParaRPr lang="en-AU" sz="2400" dirty="0">
              <a:solidFill>
                <a:schemeClr val="bg1"/>
              </a:solidFill>
            </a:endParaRPr>
          </a:p>
        </p:txBody>
      </p:sp>
    </p:spTree>
    <p:extLst>
      <p:ext uri="{BB962C8B-B14F-4D97-AF65-F5344CB8AC3E}">
        <p14:creationId xmlns:p14="http://schemas.microsoft.com/office/powerpoint/2010/main" val="1356626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FB85290-A884-E64F-92AC-838A6D699BB4}"/>
              </a:ext>
            </a:extLst>
          </p:cNvPr>
          <p:cNvSpPr/>
          <p:nvPr/>
        </p:nvSpPr>
        <p:spPr>
          <a:xfrm>
            <a:off x="5756569" y="1255416"/>
            <a:ext cx="2350496" cy="51772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Check accretion regime</a:t>
            </a:r>
          </a:p>
          <a:p>
            <a:pPr algn="ctr"/>
            <a:endParaRPr lang="en-AU" sz="2400" dirty="0">
              <a:solidFill>
                <a:schemeClr val="bg1"/>
              </a:solidFill>
            </a:endParaRPr>
          </a:p>
          <a:p>
            <a:pPr algn="ctr"/>
            <a:endParaRPr lang="en-AU" sz="2400" dirty="0">
              <a:solidFill>
                <a:schemeClr val="bg1"/>
              </a:solidFill>
            </a:endParaRPr>
          </a:p>
          <a:p>
            <a:pPr algn="ctr"/>
            <a:r>
              <a:rPr lang="en-AU" sz="2400" dirty="0">
                <a:solidFill>
                  <a:schemeClr val="bg1"/>
                </a:solidFill>
              </a:rPr>
              <a:t>Giant?</a:t>
            </a:r>
          </a:p>
          <a:p>
            <a:pPr algn="ctr"/>
            <a:r>
              <a:rPr lang="en-AU" sz="2400" dirty="0">
                <a:solidFill>
                  <a:schemeClr val="bg1"/>
                </a:solidFill>
              </a:rPr>
              <a:t>Steady burning?</a:t>
            </a:r>
          </a:p>
          <a:p>
            <a:pPr algn="ctr"/>
            <a:r>
              <a:rPr lang="en-AU" sz="2400" dirty="0">
                <a:solidFill>
                  <a:schemeClr val="bg1"/>
                </a:solidFill>
              </a:rPr>
              <a:t>Novae?</a:t>
            </a:r>
          </a:p>
        </p:txBody>
      </p:sp>
      <p:sp>
        <p:nvSpPr>
          <p:cNvPr id="6" name="TextBox 5">
            <a:extLst>
              <a:ext uri="{FF2B5EF4-FFF2-40B4-BE49-F238E27FC236}">
                <a16:creationId xmlns:a16="http://schemas.microsoft.com/office/drawing/2014/main" id="{B5B22C05-0FB3-3343-B976-B2EE5D0ABF29}"/>
              </a:ext>
            </a:extLst>
          </p:cNvPr>
          <p:cNvSpPr txBox="1"/>
          <p:nvPr/>
        </p:nvSpPr>
        <p:spPr>
          <a:xfrm>
            <a:off x="1019169" y="42513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7" name="TextBox 6">
            <a:extLst>
              <a:ext uri="{FF2B5EF4-FFF2-40B4-BE49-F238E27FC236}">
                <a16:creationId xmlns:a16="http://schemas.microsoft.com/office/drawing/2014/main" id="{824EF2DD-04AA-364C-A2A5-6E3DB73A5E49}"/>
              </a:ext>
            </a:extLst>
          </p:cNvPr>
          <p:cNvSpPr txBox="1"/>
          <p:nvPr/>
        </p:nvSpPr>
        <p:spPr>
          <a:xfrm>
            <a:off x="1019168" y="2198302"/>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5" name="TextBox 14">
            <a:extLst>
              <a:ext uri="{FF2B5EF4-FFF2-40B4-BE49-F238E27FC236}">
                <a16:creationId xmlns:a16="http://schemas.microsoft.com/office/drawing/2014/main" id="{176DEB8F-4B68-D54B-84DF-C4CB369C2C8A}"/>
              </a:ext>
            </a:extLst>
          </p:cNvPr>
          <p:cNvSpPr txBox="1"/>
          <p:nvPr/>
        </p:nvSpPr>
        <p:spPr>
          <a:xfrm>
            <a:off x="1019168" y="1255416"/>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10" name="Rectangle 9">
            <a:extLst>
              <a:ext uri="{FF2B5EF4-FFF2-40B4-BE49-F238E27FC236}">
                <a16:creationId xmlns:a16="http://schemas.microsoft.com/office/drawing/2014/main" id="{3E8B8A0B-23DD-324A-A14D-0612671EBE75}"/>
              </a:ext>
            </a:extLst>
          </p:cNvPr>
          <p:cNvSpPr/>
          <p:nvPr/>
        </p:nvSpPr>
        <p:spPr>
          <a:xfrm>
            <a:off x="681711" y="3148399"/>
            <a:ext cx="3703259" cy="32493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TextBox 12">
            <a:extLst>
              <a:ext uri="{FF2B5EF4-FFF2-40B4-BE49-F238E27FC236}">
                <a16:creationId xmlns:a16="http://schemas.microsoft.com/office/drawing/2014/main" id="{9579F750-8345-7C40-AAE2-054362F1F191}"/>
              </a:ext>
            </a:extLst>
          </p:cNvPr>
          <p:cNvSpPr txBox="1"/>
          <p:nvPr/>
        </p:nvSpPr>
        <p:spPr>
          <a:xfrm>
            <a:off x="1171569" y="44037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20" name="Left Arrow 19">
            <a:extLst>
              <a:ext uri="{FF2B5EF4-FFF2-40B4-BE49-F238E27FC236}">
                <a16:creationId xmlns:a16="http://schemas.microsoft.com/office/drawing/2014/main" id="{5DADD66C-C1A7-634B-88C2-5ED3F390B90C}"/>
              </a:ext>
            </a:extLst>
          </p:cNvPr>
          <p:cNvSpPr/>
          <p:nvPr/>
        </p:nvSpPr>
        <p:spPr>
          <a:xfrm flipH="1">
            <a:off x="4384970" y="4403759"/>
            <a:ext cx="1371599" cy="1545325"/>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Mass</a:t>
            </a:r>
          </a:p>
        </p:txBody>
      </p:sp>
      <p:sp>
        <p:nvSpPr>
          <p:cNvPr id="17" name="Title 1">
            <a:extLst>
              <a:ext uri="{FF2B5EF4-FFF2-40B4-BE49-F238E27FC236}">
                <a16:creationId xmlns:a16="http://schemas.microsoft.com/office/drawing/2014/main" id="{48342622-9429-E94F-9F27-8E2DB438AAA8}"/>
              </a:ext>
            </a:extLst>
          </p:cNvPr>
          <p:cNvSpPr txBox="1">
            <a:spLocks/>
          </p:cNvSpPr>
          <p:nvPr/>
        </p:nvSpPr>
        <p:spPr>
          <a:xfrm>
            <a:off x="0" y="0"/>
            <a:ext cx="12192000" cy="89863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Check accretion regime</a:t>
            </a:r>
          </a:p>
        </p:txBody>
      </p:sp>
      <p:sp>
        <p:nvSpPr>
          <p:cNvPr id="11" name="Left Arrow 10">
            <a:extLst>
              <a:ext uri="{FF2B5EF4-FFF2-40B4-BE49-F238E27FC236}">
                <a16:creationId xmlns:a16="http://schemas.microsoft.com/office/drawing/2014/main" id="{18D0DD54-7484-0C4E-9A79-6A85571FE647}"/>
              </a:ext>
            </a:extLst>
          </p:cNvPr>
          <p:cNvSpPr/>
          <p:nvPr/>
        </p:nvSpPr>
        <p:spPr>
          <a:xfrm>
            <a:off x="8107065" y="1517026"/>
            <a:ext cx="3468541" cy="1545325"/>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H accretion @ rate </a:t>
            </a:r>
            <a:r>
              <a:rPr lang="en-AU" sz="2400" dirty="0" err="1">
                <a:solidFill>
                  <a:schemeClr val="bg1"/>
                </a:solidFill>
              </a:rPr>
              <a:t>Ṁ</a:t>
            </a:r>
            <a:endParaRPr lang="en-AU" sz="2400" dirty="0">
              <a:solidFill>
                <a:schemeClr val="bg1"/>
              </a:solidFill>
            </a:endParaRPr>
          </a:p>
        </p:txBody>
      </p:sp>
    </p:spTree>
    <p:extLst>
      <p:ext uri="{BB962C8B-B14F-4D97-AF65-F5344CB8AC3E}">
        <p14:creationId xmlns:p14="http://schemas.microsoft.com/office/powerpoint/2010/main" val="1353053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50A547A-8F52-EF41-8E11-56CA4E4A7560}"/>
              </a:ext>
            </a:extLst>
          </p:cNvPr>
          <p:cNvSpPr/>
          <p:nvPr/>
        </p:nvSpPr>
        <p:spPr>
          <a:xfrm>
            <a:off x="5756569" y="1255416"/>
            <a:ext cx="2350496" cy="51772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Check accretion regime</a:t>
            </a:r>
          </a:p>
          <a:p>
            <a:pPr algn="ctr"/>
            <a:endParaRPr lang="en-AU" sz="2400" dirty="0">
              <a:solidFill>
                <a:schemeClr val="bg1"/>
              </a:solidFill>
            </a:endParaRPr>
          </a:p>
          <a:p>
            <a:pPr algn="ctr"/>
            <a:endParaRPr lang="en-AU" sz="2400" dirty="0">
              <a:solidFill>
                <a:schemeClr val="bg1"/>
              </a:solidFill>
            </a:endParaRPr>
          </a:p>
          <a:p>
            <a:pPr algn="ctr"/>
            <a:r>
              <a:rPr lang="en-AU" sz="2400" dirty="0">
                <a:solidFill>
                  <a:schemeClr val="bg1"/>
                </a:solidFill>
              </a:rPr>
              <a:t>Giant?</a:t>
            </a:r>
          </a:p>
          <a:p>
            <a:pPr algn="ctr"/>
            <a:r>
              <a:rPr lang="en-AU" sz="2400" dirty="0">
                <a:solidFill>
                  <a:schemeClr val="bg1"/>
                </a:solidFill>
              </a:rPr>
              <a:t>Steady burning?</a:t>
            </a:r>
          </a:p>
          <a:p>
            <a:pPr algn="ctr"/>
            <a:r>
              <a:rPr lang="en-AU" sz="2400" dirty="0">
                <a:solidFill>
                  <a:schemeClr val="bg1"/>
                </a:solidFill>
              </a:rPr>
              <a:t>Novae?</a:t>
            </a:r>
          </a:p>
        </p:txBody>
      </p:sp>
      <p:sp>
        <p:nvSpPr>
          <p:cNvPr id="6" name="TextBox 5">
            <a:extLst>
              <a:ext uri="{FF2B5EF4-FFF2-40B4-BE49-F238E27FC236}">
                <a16:creationId xmlns:a16="http://schemas.microsoft.com/office/drawing/2014/main" id="{B5B22C05-0FB3-3343-B976-B2EE5D0ABF29}"/>
              </a:ext>
            </a:extLst>
          </p:cNvPr>
          <p:cNvSpPr txBox="1"/>
          <p:nvPr/>
        </p:nvSpPr>
        <p:spPr>
          <a:xfrm>
            <a:off x="1019169" y="42513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7" name="TextBox 6">
            <a:extLst>
              <a:ext uri="{FF2B5EF4-FFF2-40B4-BE49-F238E27FC236}">
                <a16:creationId xmlns:a16="http://schemas.microsoft.com/office/drawing/2014/main" id="{824EF2DD-04AA-364C-A2A5-6E3DB73A5E49}"/>
              </a:ext>
            </a:extLst>
          </p:cNvPr>
          <p:cNvSpPr txBox="1"/>
          <p:nvPr/>
        </p:nvSpPr>
        <p:spPr>
          <a:xfrm>
            <a:off x="1019168" y="2198302"/>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5" name="TextBox 14">
            <a:extLst>
              <a:ext uri="{FF2B5EF4-FFF2-40B4-BE49-F238E27FC236}">
                <a16:creationId xmlns:a16="http://schemas.microsoft.com/office/drawing/2014/main" id="{176DEB8F-4B68-D54B-84DF-C4CB369C2C8A}"/>
              </a:ext>
            </a:extLst>
          </p:cNvPr>
          <p:cNvSpPr txBox="1"/>
          <p:nvPr/>
        </p:nvSpPr>
        <p:spPr>
          <a:xfrm>
            <a:off x="1019168" y="1255416"/>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2" name="Left Arrow 1">
            <a:extLst>
              <a:ext uri="{FF2B5EF4-FFF2-40B4-BE49-F238E27FC236}">
                <a16:creationId xmlns:a16="http://schemas.microsoft.com/office/drawing/2014/main" id="{7001C095-96BA-D04F-98BF-8C8E73E857A9}"/>
              </a:ext>
            </a:extLst>
          </p:cNvPr>
          <p:cNvSpPr/>
          <p:nvPr/>
        </p:nvSpPr>
        <p:spPr>
          <a:xfrm>
            <a:off x="8107065" y="1517026"/>
            <a:ext cx="3468541" cy="1545325"/>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H accretion @ rate </a:t>
            </a:r>
            <a:r>
              <a:rPr lang="en-AU" sz="2400" dirty="0" err="1">
                <a:solidFill>
                  <a:schemeClr val="bg1"/>
                </a:solidFill>
              </a:rPr>
              <a:t>Ṁ</a:t>
            </a:r>
            <a:endParaRPr lang="en-AU" sz="2400" dirty="0">
              <a:solidFill>
                <a:schemeClr val="bg1"/>
              </a:solidFill>
            </a:endParaRPr>
          </a:p>
        </p:txBody>
      </p:sp>
      <p:sp>
        <p:nvSpPr>
          <p:cNvPr id="10" name="Rectangle 9">
            <a:extLst>
              <a:ext uri="{FF2B5EF4-FFF2-40B4-BE49-F238E27FC236}">
                <a16:creationId xmlns:a16="http://schemas.microsoft.com/office/drawing/2014/main" id="{3E8B8A0B-23DD-324A-A14D-0612671EBE75}"/>
              </a:ext>
            </a:extLst>
          </p:cNvPr>
          <p:cNvSpPr/>
          <p:nvPr/>
        </p:nvSpPr>
        <p:spPr>
          <a:xfrm>
            <a:off x="681711" y="3148399"/>
            <a:ext cx="3703259" cy="32493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357403AE-5DF0-034B-B494-1C3F26FBC4D7}"/>
              </a:ext>
            </a:extLst>
          </p:cNvPr>
          <p:cNvSpPr/>
          <p:nvPr/>
        </p:nvSpPr>
        <p:spPr>
          <a:xfrm>
            <a:off x="681711" y="2184482"/>
            <a:ext cx="3703259" cy="9035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579F750-8345-7C40-AAE2-054362F1F191}"/>
              </a:ext>
            </a:extLst>
          </p:cNvPr>
          <p:cNvSpPr txBox="1"/>
          <p:nvPr/>
        </p:nvSpPr>
        <p:spPr>
          <a:xfrm>
            <a:off x="1171569" y="44037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14" name="TextBox 13">
            <a:extLst>
              <a:ext uri="{FF2B5EF4-FFF2-40B4-BE49-F238E27FC236}">
                <a16:creationId xmlns:a16="http://schemas.microsoft.com/office/drawing/2014/main" id="{F32255FF-9709-4648-A7B2-18F66CD33199}"/>
              </a:ext>
            </a:extLst>
          </p:cNvPr>
          <p:cNvSpPr txBox="1"/>
          <p:nvPr/>
        </p:nvSpPr>
        <p:spPr>
          <a:xfrm>
            <a:off x="1171568" y="2350702"/>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6" name="TextBox 15">
            <a:extLst>
              <a:ext uri="{FF2B5EF4-FFF2-40B4-BE49-F238E27FC236}">
                <a16:creationId xmlns:a16="http://schemas.microsoft.com/office/drawing/2014/main" id="{CBFA04AF-1104-534F-968D-12E311D24F43}"/>
              </a:ext>
            </a:extLst>
          </p:cNvPr>
          <p:cNvSpPr txBox="1"/>
          <p:nvPr/>
        </p:nvSpPr>
        <p:spPr>
          <a:xfrm>
            <a:off x="1171568" y="1407816"/>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20" name="Left Arrow 19">
            <a:extLst>
              <a:ext uri="{FF2B5EF4-FFF2-40B4-BE49-F238E27FC236}">
                <a16:creationId xmlns:a16="http://schemas.microsoft.com/office/drawing/2014/main" id="{5DADD66C-C1A7-634B-88C2-5ED3F390B90C}"/>
              </a:ext>
            </a:extLst>
          </p:cNvPr>
          <p:cNvSpPr/>
          <p:nvPr/>
        </p:nvSpPr>
        <p:spPr>
          <a:xfrm flipH="1">
            <a:off x="4384970" y="4403759"/>
            <a:ext cx="1371599" cy="1545325"/>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Mass</a:t>
            </a:r>
          </a:p>
        </p:txBody>
      </p:sp>
      <p:sp>
        <p:nvSpPr>
          <p:cNvPr id="17" name="Oval 16">
            <a:extLst>
              <a:ext uri="{FF2B5EF4-FFF2-40B4-BE49-F238E27FC236}">
                <a16:creationId xmlns:a16="http://schemas.microsoft.com/office/drawing/2014/main" id="{FB7569DA-BFCD-344C-B717-12A8648E3D2C}"/>
              </a:ext>
            </a:extLst>
          </p:cNvPr>
          <p:cNvSpPr/>
          <p:nvPr/>
        </p:nvSpPr>
        <p:spPr>
          <a:xfrm>
            <a:off x="5756569" y="4020389"/>
            <a:ext cx="2350496" cy="9065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21" name="Left Arrow 20">
            <a:extLst>
              <a:ext uri="{FF2B5EF4-FFF2-40B4-BE49-F238E27FC236}">
                <a16:creationId xmlns:a16="http://schemas.microsoft.com/office/drawing/2014/main" id="{5685B6A6-BFB1-EB4C-A49D-ADCF87E0FC2B}"/>
              </a:ext>
            </a:extLst>
          </p:cNvPr>
          <p:cNvSpPr/>
          <p:nvPr/>
        </p:nvSpPr>
        <p:spPr>
          <a:xfrm>
            <a:off x="4384970" y="2124080"/>
            <a:ext cx="1371599" cy="978098"/>
          </a:xfrm>
          <a:prstGeom prst="lef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bg1"/>
              </a:solidFill>
            </a:endParaRPr>
          </a:p>
        </p:txBody>
      </p:sp>
      <p:sp>
        <p:nvSpPr>
          <p:cNvPr id="19" name="Title 1">
            <a:extLst>
              <a:ext uri="{FF2B5EF4-FFF2-40B4-BE49-F238E27FC236}">
                <a16:creationId xmlns:a16="http://schemas.microsoft.com/office/drawing/2014/main" id="{3E6B70F6-338E-7D4D-A5DE-255E977EDD93}"/>
              </a:ext>
            </a:extLst>
          </p:cNvPr>
          <p:cNvSpPr txBox="1">
            <a:spLocks/>
          </p:cNvSpPr>
          <p:nvPr/>
        </p:nvSpPr>
        <p:spPr>
          <a:xfrm>
            <a:off x="0" y="0"/>
            <a:ext cx="12192000" cy="89863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Steady H burning regime.</a:t>
            </a:r>
          </a:p>
        </p:txBody>
      </p:sp>
    </p:spTree>
    <p:extLst>
      <p:ext uri="{BB962C8B-B14F-4D97-AF65-F5344CB8AC3E}">
        <p14:creationId xmlns:p14="http://schemas.microsoft.com/office/powerpoint/2010/main" val="4141838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What is a white dwarf?</a:t>
            </a:r>
          </a:p>
        </p:txBody>
      </p:sp>
      <p:sp>
        <p:nvSpPr>
          <p:cNvPr id="8" name="TextBox 7">
            <a:extLst>
              <a:ext uri="{FF2B5EF4-FFF2-40B4-BE49-F238E27FC236}">
                <a16:creationId xmlns:a16="http://schemas.microsoft.com/office/drawing/2014/main" id="{F1BF4C50-0596-EC48-A1FA-D3989FCED689}"/>
              </a:ext>
            </a:extLst>
          </p:cNvPr>
          <p:cNvSpPr txBox="1"/>
          <p:nvPr/>
        </p:nvSpPr>
        <p:spPr>
          <a:xfrm>
            <a:off x="1191264" y="1401104"/>
            <a:ext cx="9809469" cy="1200329"/>
          </a:xfrm>
          <a:prstGeom prst="rect">
            <a:avLst/>
          </a:prstGeom>
          <a:noFill/>
        </p:spPr>
        <p:txBody>
          <a:bodyPr wrap="square" rtlCol="0">
            <a:spAutoFit/>
          </a:bodyPr>
          <a:lstStyle/>
          <a:p>
            <a:pPr algn="ctr"/>
            <a:r>
              <a:rPr lang="en-US" sz="3600" dirty="0"/>
              <a:t>An inert, exposed stellar core supported by electron degeneracy pressure</a:t>
            </a:r>
          </a:p>
        </p:txBody>
      </p:sp>
      <p:pic>
        <p:nvPicPr>
          <p:cNvPr id="4" name="Picture 3">
            <a:extLst>
              <a:ext uri="{FF2B5EF4-FFF2-40B4-BE49-F238E27FC236}">
                <a16:creationId xmlns:a16="http://schemas.microsoft.com/office/drawing/2014/main" id="{5672271E-A448-DC4A-B945-E2273084548B}"/>
              </a:ext>
            </a:extLst>
          </p:cNvPr>
          <p:cNvPicPr>
            <a:picLocks noChangeAspect="1"/>
          </p:cNvPicPr>
          <p:nvPr/>
        </p:nvPicPr>
        <p:blipFill>
          <a:blip r:embed="rId3"/>
          <a:stretch>
            <a:fillRect/>
          </a:stretch>
        </p:blipFill>
        <p:spPr>
          <a:xfrm>
            <a:off x="3810367" y="2650848"/>
            <a:ext cx="4567150" cy="3532148"/>
          </a:xfrm>
          <a:prstGeom prst="rect">
            <a:avLst/>
          </a:prstGeom>
        </p:spPr>
      </p:pic>
      <p:sp>
        <p:nvSpPr>
          <p:cNvPr id="11" name="Rectangle 10">
            <a:extLst>
              <a:ext uri="{FF2B5EF4-FFF2-40B4-BE49-F238E27FC236}">
                <a16:creationId xmlns:a16="http://schemas.microsoft.com/office/drawing/2014/main" id="{16C419BF-43DA-2948-8FC1-00DD6EE92C1D}"/>
              </a:ext>
            </a:extLst>
          </p:cNvPr>
          <p:cNvSpPr/>
          <p:nvPr/>
        </p:nvSpPr>
        <p:spPr>
          <a:xfrm>
            <a:off x="3706910" y="6182996"/>
            <a:ext cx="2576976" cy="276999"/>
          </a:xfrm>
          <a:prstGeom prst="rect">
            <a:avLst/>
          </a:prstGeom>
        </p:spPr>
        <p:txBody>
          <a:bodyPr wrap="square">
            <a:spAutoFit/>
          </a:bodyPr>
          <a:lstStyle/>
          <a:p>
            <a:r>
              <a:rPr lang="en-AU" sz="1200" dirty="0">
                <a:latin typeface="Helvetica Neue" panose="02000503000000020004" pitchFamily="2" charset="0"/>
              </a:rPr>
              <a:t>Image: </a:t>
            </a:r>
            <a:r>
              <a:rPr lang="en-AU" sz="1200" dirty="0" err="1">
                <a:latin typeface="Helvetica Neue" panose="02000503000000020004" pitchFamily="2" charset="0"/>
              </a:rPr>
              <a:t>Prof.</a:t>
            </a:r>
            <a:r>
              <a:rPr lang="en-AU" sz="1200" dirty="0">
                <a:latin typeface="Helvetica Neue" panose="02000503000000020004" pitchFamily="2" charset="0"/>
              </a:rPr>
              <a:t> Richard Pogge</a:t>
            </a:r>
            <a:endParaRPr lang="en-AU" sz="1200" dirty="0"/>
          </a:p>
        </p:txBody>
      </p:sp>
    </p:spTree>
    <p:extLst>
      <p:ext uri="{BB962C8B-B14F-4D97-AF65-F5344CB8AC3E}">
        <p14:creationId xmlns:p14="http://schemas.microsoft.com/office/powerpoint/2010/main" val="2333199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DC8150D-C804-DB43-990A-85C6DCFCAAD5}"/>
              </a:ext>
            </a:extLst>
          </p:cNvPr>
          <p:cNvSpPr/>
          <p:nvPr/>
        </p:nvSpPr>
        <p:spPr>
          <a:xfrm>
            <a:off x="5756569" y="1255416"/>
            <a:ext cx="2350496" cy="51772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Check H accretion regime</a:t>
            </a:r>
          </a:p>
          <a:p>
            <a:pPr algn="ctr"/>
            <a:endParaRPr lang="en-AU" sz="2400" dirty="0">
              <a:solidFill>
                <a:schemeClr val="bg1"/>
              </a:solidFill>
            </a:endParaRPr>
          </a:p>
          <a:p>
            <a:pPr algn="ctr"/>
            <a:endParaRPr lang="en-AU" sz="2400" dirty="0">
              <a:solidFill>
                <a:schemeClr val="bg1"/>
              </a:solidFill>
            </a:endParaRPr>
          </a:p>
          <a:p>
            <a:pPr algn="ctr"/>
            <a:r>
              <a:rPr lang="en-AU" sz="2400" dirty="0">
                <a:solidFill>
                  <a:schemeClr val="bg1"/>
                </a:solidFill>
              </a:rPr>
              <a:t>Giant?</a:t>
            </a:r>
          </a:p>
          <a:p>
            <a:pPr algn="ctr"/>
            <a:r>
              <a:rPr lang="en-AU" sz="2400" dirty="0">
                <a:solidFill>
                  <a:schemeClr val="bg1"/>
                </a:solidFill>
              </a:rPr>
              <a:t>Steady burning?</a:t>
            </a:r>
          </a:p>
          <a:p>
            <a:pPr algn="ctr"/>
            <a:r>
              <a:rPr lang="en-AU" sz="2400" dirty="0">
                <a:solidFill>
                  <a:schemeClr val="bg1"/>
                </a:solidFill>
              </a:rPr>
              <a:t>Novae?</a:t>
            </a:r>
          </a:p>
        </p:txBody>
      </p:sp>
      <p:sp>
        <p:nvSpPr>
          <p:cNvPr id="6" name="TextBox 5">
            <a:extLst>
              <a:ext uri="{FF2B5EF4-FFF2-40B4-BE49-F238E27FC236}">
                <a16:creationId xmlns:a16="http://schemas.microsoft.com/office/drawing/2014/main" id="{B5B22C05-0FB3-3343-B976-B2EE5D0ABF29}"/>
              </a:ext>
            </a:extLst>
          </p:cNvPr>
          <p:cNvSpPr txBox="1"/>
          <p:nvPr/>
        </p:nvSpPr>
        <p:spPr>
          <a:xfrm>
            <a:off x="1019169" y="42513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7" name="TextBox 6">
            <a:extLst>
              <a:ext uri="{FF2B5EF4-FFF2-40B4-BE49-F238E27FC236}">
                <a16:creationId xmlns:a16="http://schemas.microsoft.com/office/drawing/2014/main" id="{824EF2DD-04AA-364C-A2A5-6E3DB73A5E49}"/>
              </a:ext>
            </a:extLst>
          </p:cNvPr>
          <p:cNvSpPr txBox="1"/>
          <p:nvPr/>
        </p:nvSpPr>
        <p:spPr>
          <a:xfrm>
            <a:off x="1019168" y="2198302"/>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5" name="TextBox 14">
            <a:extLst>
              <a:ext uri="{FF2B5EF4-FFF2-40B4-BE49-F238E27FC236}">
                <a16:creationId xmlns:a16="http://schemas.microsoft.com/office/drawing/2014/main" id="{176DEB8F-4B68-D54B-84DF-C4CB369C2C8A}"/>
              </a:ext>
            </a:extLst>
          </p:cNvPr>
          <p:cNvSpPr txBox="1"/>
          <p:nvPr/>
        </p:nvSpPr>
        <p:spPr>
          <a:xfrm>
            <a:off x="1019168" y="1255416"/>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2" name="Left Arrow 1">
            <a:extLst>
              <a:ext uri="{FF2B5EF4-FFF2-40B4-BE49-F238E27FC236}">
                <a16:creationId xmlns:a16="http://schemas.microsoft.com/office/drawing/2014/main" id="{7001C095-96BA-D04F-98BF-8C8E73E857A9}"/>
              </a:ext>
            </a:extLst>
          </p:cNvPr>
          <p:cNvSpPr/>
          <p:nvPr/>
        </p:nvSpPr>
        <p:spPr>
          <a:xfrm>
            <a:off x="8107065" y="1517026"/>
            <a:ext cx="3468541" cy="1545325"/>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H accretion @ rate </a:t>
            </a:r>
            <a:r>
              <a:rPr lang="en-AU" sz="2400" dirty="0" err="1">
                <a:solidFill>
                  <a:schemeClr val="bg1"/>
                </a:solidFill>
              </a:rPr>
              <a:t>Ṁ</a:t>
            </a:r>
            <a:endParaRPr lang="en-AU" sz="2400" dirty="0">
              <a:solidFill>
                <a:schemeClr val="bg1"/>
              </a:solidFill>
            </a:endParaRPr>
          </a:p>
        </p:txBody>
      </p:sp>
      <p:sp>
        <p:nvSpPr>
          <p:cNvPr id="10" name="Rectangle 9">
            <a:extLst>
              <a:ext uri="{FF2B5EF4-FFF2-40B4-BE49-F238E27FC236}">
                <a16:creationId xmlns:a16="http://schemas.microsoft.com/office/drawing/2014/main" id="{3E8B8A0B-23DD-324A-A14D-0612671EBE75}"/>
              </a:ext>
            </a:extLst>
          </p:cNvPr>
          <p:cNvSpPr/>
          <p:nvPr/>
        </p:nvSpPr>
        <p:spPr>
          <a:xfrm>
            <a:off x="681711" y="3148399"/>
            <a:ext cx="3703259" cy="32493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3C65E2DE-C5AF-8943-B890-16AC6270DA48}"/>
              </a:ext>
            </a:extLst>
          </p:cNvPr>
          <p:cNvSpPr/>
          <p:nvPr/>
        </p:nvSpPr>
        <p:spPr>
          <a:xfrm>
            <a:off x="681711" y="1220565"/>
            <a:ext cx="3703259" cy="90351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579F750-8345-7C40-AAE2-054362F1F191}"/>
              </a:ext>
            </a:extLst>
          </p:cNvPr>
          <p:cNvSpPr txBox="1"/>
          <p:nvPr/>
        </p:nvSpPr>
        <p:spPr>
          <a:xfrm>
            <a:off x="1171569" y="44037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14" name="TextBox 13">
            <a:extLst>
              <a:ext uri="{FF2B5EF4-FFF2-40B4-BE49-F238E27FC236}">
                <a16:creationId xmlns:a16="http://schemas.microsoft.com/office/drawing/2014/main" id="{F32255FF-9709-4648-A7B2-18F66CD33199}"/>
              </a:ext>
            </a:extLst>
          </p:cNvPr>
          <p:cNvSpPr txBox="1"/>
          <p:nvPr/>
        </p:nvSpPr>
        <p:spPr>
          <a:xfrm>
            <a:off x="1171568" y="2350702"/>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6" name="TextBox 15">
            <a:extLst>
              <a:ext uri="{FF2B5EF4-FFF2-40B4-BE49-F238E27FC236}">
                <a16:creationId xmlns:a16="http://schemas.microsoft.com/office/drawing/2014/main" id="{CBFA04AF-1104-534F-968D-12E311D24F43}"/>
              </a:ext>
            </a:extLst>
          </p:cNvPr>
          <p:cNvSpPr txBox="1"/>
          <p:nvPr/>
        </p:nvSpPr>
        <p:spPr>
          <a:xfrm>
            <a:off x="1171568" y="1407816"/>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20" name="Left Arrow 19">
            <a:extLst>
              <a:ext uri="{FF2B5EF4-FFF2-40B4-BE49-F238E27FC236}">
                <a16:creationId xmlns:a16="http://schemas.microsoft.com/office/drawing/2014/main" id="{5DADD66C-C1A7-634B-88C2-5ED3F390B90C}"/>
              </a:ext>
            </a:extLst>
          </p:cNvPr>
          <p:cNvSpPr/>
          <p:nvPr/>
        </p:nvSpPr>
        <p:spPr>
          <a:xfrm flipH="1">
            <a:off x="4384970" y="4403759"/>
            <a:ext cx="1371599" cy="1545325"/>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Mass</a:t>
            </a:r>
          </a:p>
        </p:txBody>
      </p:sp>
      <p:sp>
        <p:nvSpPr>
          <p:cNvPr id="17" name="Oval 16">
            <a:extLst>
              <a:ext uri="{FF2B5EF4-FFF2-40B4-BE49-F238E27FC236}">
                <a16:creationId xmlns:a16="http://schemas.microsoft.com/office/drawing/2014/main" id="{FB7569DA-BFCD-344C-B717-12A8648E3D2C}"/>
              </a:ext>
            </a:extLst>
          </p:cNvPr>
          <p:cNvSpPr/>
          <p:nvPr/>
        </p:nvSpPr>
        <p:spPr>
          <a:xfrm>
            <a:off x="6365342" y="4695441"/>
            <a:ext cx="1106055" cy="523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21" name="Left Arrow 20">
            <a:extLst>
              <a:ext uri="{FF2B5EF4-FFF2-40B4-BE49-F238E27FC236}">
                <a16:creationId xmlns:a16="http://schemas.microsoft.com/office/drawing/2014/main" id="{5685B6A6-BFB1-EB4C-A49D-ADCF87E0FC2B}"/>
              </a:ext>
            </a:extLst>
          </p:cNvPr>
          <p:cNvSpPr/>
          <p:nvPr/>
        </p:nvSpPr>
        <p:spPr>
          <a:xfrm>
            <a:off x="4384970" y="1145982"/>
            <a:ext cx="1371599" cy="978098"/>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bg1"/>
              </a:solidFill>
            </a:endParaRPr>
          </a:p>
        </p:txBody>
      </p:sp>
      <p:sp>
        <p:nvSpPr>
          <p:cNvPr id="19" name="Title 1">
            <a:extLst>
              <a:ext uri="{FF2B5EF4-FFF2-40B4-BE49-F238E27FC236}">
                <a16:creationId xmlns:a16="http://schemas.microsoft.com/office/drawing/2014/main" id="{8125BE50-3A00-E042-A04F-063BA2A03C1B}"/>
              </a:ext>
            </a:extLst>
          </p:cNvPr>
          <p:cNvSpPr txBox="1">
            <a:spLocks/>
          </p:cNvSpPr>
          <p:nvPr/>
        </p:nvSpPr>
        <p:spPr>
          <a:xfrm>
            <a:off x="0" y="0"/>
            <a:ext cx="12192000" cy="89863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Unsteady H burning regime</a:t>
            </a:r>
          </a:p>
        </p:txBody>
      </p:sp>
    </p:spTree>
    <p:extLst>
      <p:ext uri="{BB962C8B-B14F-4D97-AF65-F5344CB8AC3E}">
        <p14:creationId xmlns:p14="http://schemas.microsoft.com/office/powerpoint/2010/main" val="1549206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B22C05-0FB3-3343-B976-B2EE5D0ABF29}"/>
              </a:ext>
            </a:extLst>
          </p:cNvPr>
          <p:cNvSpPr txBox="1"/>
          <p:nvPr/>
        </p:nvSpPr>
        <p:spPr>
          <a:xfrm>
            <a:off x="1019169" y="42513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7" name="TextBox 6">
            <a:extLst>
              <a:ext uri="{FF2B5EF4-FFF2-40B4-BE49-F238E27FC236}">
                <a16:creationId xmlns:a16="http://schemas.microsoft.com/office/drawing/2014/main" id="{824EF2DD-04AA-364C-A2A5-6E3DB73A5E49}"/>
              </a:ext>
            </a:extLst>
          </p:cNvPr>
          <p:cNvSpPr txBox="1"/>
          <p:nvPr/>
        </p:nvSpPr>
        <p:spPr>
          <a:xfrm>
            <a:off x="1019168" y="2198302"/>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5" name="TextBox 14">
            <a:extLst>
              <a:ext uri="{FF2B5EF4-FFF2-40B4-BE49-F238E27FC236}">
                <a16:creationId xmlns:a16="http://schemas.microsoft.com/office/drawing/2014/main" id="{176DEB8F-4B68-D54B-84DF-C4CB369C2C8A}"/>
              </a:ext>
            </a:extLst>
          </p:cNvPr>
          <p:cNvSpPr txBox="1"/>
          <p:nvPr/>
        </p:nvSpPr>
        <p:spPr>
          <a:xfrm>
            <a:off x="1019168" y="1255416"/>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2" name="Left Arrow 1">
            <a:extLst>
              <a:ext uri="{FF2B5EF4-FFF2-40B4-BE49-F238E27FC236}">
                <a16:creationId xmlns:a16="http://schemas.microsoft.com/office/drawing/2014/main" id="{7001C095-96BA-D04F-98BF-8C8E73E857A9}"/>
              </a:ext>
            </a:extLst>
          </p:cNvPr>
          <p:cNvSpPr/>
          <p:nvPr/>
        </p:nvSpPr>
        <p:spPr>
          <a:xfrm>
            <a:off x="8107065" y="1517026"/>
            <a:ext cx="3468541" cy="1545325"/>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H accretion @ rate </a:t>
            </a:r>
            <a:r>
              <a:rPr lang="en-AU" sz="2400" dirty="0" err="1">
                <a:solidFill>
                  <a:schemeClr val="bg1"/>
                </a:solidFill>
              </a:rPr>
              <a:t>Ṁ</a:t>
            </a:r>
            <a:endParaRPr lang="en-AU" sz="2400" dirty="0">
              <a:solidFill>
                <a:schemeClr val="bg1"/>
              </a:solidFill>
            </a:endParaRPr>
          </a:p>
        </p:txBody>
      </p:sp>
      <p:sp>
        <p:nvSpPr>
          <p:cNvPr id="10" name="Rectangle 9">
            <a:extLst>
              <a:ext uri="{FF2B5EF4-FFF2-40B4-BE49-F238E27FC236}">
                <a16:creationId xmlns:a16="http://schemas.microsoft.com/office/drawing/2014/main" id="{3E8B8A0B-23DD-324A-A14D-0612671EBE75}"/>
              </a:ext>
            </a:extLst>
          </p:cNvPr>
          <p:cNvSpPr/>
          <p:nvPr/>
        </p:nvSpPr>
        <p:spPr>
          <a:xfrm>
            <a:off x="681711" y="3148399"/>
            <a:ext cx="3703259" cy="32493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3C65E2DE-C5AF-8943-B890-16AC6270DA48}"/>
              </a:ext>
            </a:extLst>
          </p:cNvPr>
          <p:cNvSpPr/>
          <p:nvPr/>
        </p:nvSpPr>
        <p:spPr>
          <a:xfrm>
            <a:off x="681711" y="2176396"/>
            <a:ext cx="3703259" cy="90351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579F750-8345-7C40-AAE2-054362F1F191}"/>
              </a:ext>
            </a:extLst>
          </p:cNvPr>
          <p:cNvSpPr txBox="1"/>
          <p:nvPr/>
        </p:nvSpPr>
        <p:spPr>
          <a:xfrm>
            <a:off x="1171569" y="44037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14" name="TextBox 13">
            <a:extLst>
              <a:ext uri="{FF2B5EF4-FFF2-40B4-BE49-F238E27FC236}">
                <a16:creationId xmlns:a16="http://schemas.microsoft.com/office/drawing/2014/main" id="{F32255FF-9709-4648-A7B2-18F66CD33199}"/>
              </a:ext>
            </a:extLst>
          </p:cNvPr>
          <p:cNvSpPr txBox="1"/>
          <p:nvPr/>
        </p:nvSpPr>
        <p:spPr>
          <a:xfrm>
            <a:off x="1171568" y="2350702"/>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19" name="Rectangle 18">
            <a:extLst>
              <a:ext uri="{FF2B5EF4-FFF2-40B4-BE49-F238E27FC236}">
                <a16:creationId xmlns:a16="http://schemas.microsoft.com/office/drawing/2014/main" id="{8C33CD82-62D4-3E4D-9283-7EF72C67CB90}"/>
              </a:ext>
            </a:extLst>
          </p:cNvPr>
          <p:cNvSpPr/>
          <p:nvPr/>
        </p:nvSpPr>
        <p:spPr>
          <a:xfrm>
            <a:off x="5756569" y="1255416"/>
            <a:ext cx="2350496" cy="517721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Compute critical H layer mass</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3" name="Left Arrow 22">
            <a:extLst>
              <a:ext uri="{FF2B5EF4-FFF2-40B4-BE49-F238E27FC236}">
                <a16:creationId xmlns:a16="http://schemas.microsoft.com/office/drawing/2014/main" id="{84EF4AD4-61B3-D24E-90B8-C16C585F5D72}"/>
              </a:ext>
            </a:extLst>
          </p:cNvPr>
          <p:cNvSpPr/>
          <p:nvPr/>
        </p:nvSpPr>
        <p:spPr>
          <a:xfrm flipH="1">
            <a:off x="4384970" y="4403759"/>
            <a:ext cx="1371599" cy="1545325"/>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Mass</a:t>
            </a:r>
          </a:p>
        </p:txBody>
      </p:sp>
      <p:sp>
        <p:nvSpPr>
          <p:cNvPr id="5" name="Left Arrow 4">
            <a:extLst>
              <a:ext uri="{FF2B5EF4-FFF2-40B4-BE49-F238E27FC236}">
                <a16:creationId xmlns:a16="http://schemas.microsoft.com/office/drawing/2014/main" id="{59ECC10C-FCB3-F14C-A10A-CC75FE48E2DE}"/>
              </a:ext>
            </a:extLst>
          </p:cNvPr>
          <p:cNvSpPr/>
          <p:nvPr/>
        </p:nvSpPr>
        <p:spPr>
          <a:xfrm>
            <a:off x="4393133" y="1662859"/>
            <a:ext cx="1363436" cy="1027073"/>
          </a:xfrm>
          <a:prstGeom prst="leftArrow">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err="1"/>
              <a:t>M</a:t>
            </a:r>
            <a:r>
              <a:rPr lang="en-AU" sz="2800" b="1" baseline="-25000" dirty="0" err="1"/>
              <a:t>crit</a:t>
            </a:r>
            <a:endParaRPr lang="en-AU" sz="2800" b="1" dirty="0"/>
          </a:p>
        </p:txBody>
      </p:sp>
      <p:sp>
        <p:nvSpPr>
          <p:cNvPr id="24" name="Rectangle 23">
            <a:extLst>
              <a:ext uri="{FF2B5EF4-FFF2-40B4-BE49-F238E27FC236}">
                <a16:creationId xmlns:a16="http://schemas.microsoft.com/office/drawing/2014/main" id="{0195ED77-3BC2-624A-AE89-1EE00B20B1B4}"/>
              </a:ext>
            </a:extLst>
          </p:cNvPr>
          <p:cNvSpPr/>
          <p:nvPr/>
        </p:nvSpPr>
        <p:spPr>
          <a:xfrm>
            <a:off x="673548" y="1386348"/>
            <a:ext cx="3703259" cy="167772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itle 1">
            <a:extLst>
              <a:ext uri="{FF2B5EF4-FFF2-40B4-BE49-F238E27FC236}">
                <a16:creationId xmlns:a16="http://schemas.microsoft.com/office/drawing/2014/main" id="{8A6242D8-99AF-5843-A66E-650BB4EFADAC}"/>
              </a:ext>
            </a:extLst>
          </p:cNvPr>
          <p:cNvSpPr txBox="1">
            <a:spLocks/>
          </p:cNvSpPr>
          <p:nvPr/>
        </p:nvSpPr>
        <p:spPr>
          <a:xfrm>
            <a:off x="0" y="0"/>
            <a:ext cx="12192000" cy="89863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Compute critical ignition mass</a:t>
            </a:r>
          </a:p>
        </p:txBody>
      </p:sp>
    </p:spTree>
    <p:extLst>
      <p:ext uri="{BB962C8B-B14F-4D97-AF65-F5344CB8AC3E}">
        <p14:creationId xmlns:p14="http://schemas.microsoft.com/office/powerpoint/2010/main" val="226419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B22C05-0FB3-3343-B976-B2EE5D0ABF29}"/>
              </a:ext>
            </a:extLst>
          </p:cNvPr>
          <p:cNvSpPr txBox="1"/>
          <p:nvPr/>
        </p:nvSpPr>
        <p:spPr>
          <a:xfrm>
            <a:off x="1019169" y="42513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7" name="TextBox 6">
            <a:extLst>
              <a:ext uri="{FF2B5EF4-FFF2-40B4-BE49-F238E27FC236}">
                <a16:creationId xmlns:a16="http://schemas.microsoft.com/office/drawing/2014/main" id="{824EF2DD-04AA-364C-A2A5-6E3DB73A5E49}"/>
              </a:ext>
            </a:extLst>
          </p:cNvPr>
          <p:cNvSpPr txBox="1"/>
          <p:nvPr/>
        </p:nvSpPr>
        <p:spPr>
          <a:xfrm>
            <a:off x="1019168" y="2198302"/>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5" name="TextBox 14">
            <a:extLst>
              <a:ext uri="{FF2B5EF4-FFF2-40B4-BE49-F238E27FC236}">
                <a16:creationId xmlns:a16="http://schemas.microsoft.com/office/drawing/2014/main" id="{176DEB8F-4B68-D54B-84DF-C4CB369C2C8A}"/>
              </a:ext>
            </a:extLst>
          </p:cNvPr>
          <p:cNvSpPr txBox="1"/>
          <p:nvPr/>
        </p:nvSpPr>
        <p:spPr>
          <a:xfrm>
            <a:off x="1019168" y="1255416"/>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2" name="Left Arrow 1">
            <a:extLst>
              <a:ext uri="{FF2B5EF4-FFF2-40B4-BE49-F238E27FC236}">
                <a16:creationId xmlns:a16="http://schemas.microsoft.com/office/drawing/2014/main" id="{7001C095-96BA-D04F-98BF-8C8E73E857A9}"/>
              </a:ext>
            </a:extLst>
          </p:cNvPr>
          <p:cNvSpPr/>
          <p:nvPr/>
        </p:nvSpPr>
        <p:spPr>
          <a:xfrm>
            <a:off x="8107065" y="1517026"/>
            <a:ext cx="3468541" cy="1545325"/>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H accretion @ rate </a:t>
            </a:r>
            <a:r>
              <a:rPr lang="en-AU" sz="2400" dirty="0" err="1">
                <a:solidFill>
                  <a:schemeClr val="bg1"/>
                </a:solidFill>
              </a:rPr>
              <a:t>Ṁ</a:t>
            </a:r>
            <a:endParaRPr lang="en-AU" sz="2400" dirty="0">
              <a:solidFill>
                <a:schemeClr val="bg1"/>
              </a:solidFill>
            </a:endParaRPr>
          </a:p>
        </p:txBody>
      </p:sp>
      <p:sp>
        <p:nvSpPr>
          <p:cNvPr id="10" name="Rectangle 9">
            <a:extLst>
              <a:ext uri="{FF2B5EF4-FFF2-40B4-BE49-F238E27FC236}">
                <a16:creationId xmlns:a16="http://schemas.microsoft.com/office/drawing/2014/main" id="{3E8B8A0B-23DD-324A-A14D-0612671EBE75}"/>
              </a:ext>
            </a:extLst>
          </p:cNvPr>
          <p:cNvSpPr/>
          <p:nvPr/>
        </p:nvSpPr>
        <p:spPr>
          <a:xfrm>
            <a:off x="681711" y="3148399"/>
            <a:ext cx="3703259" cy="32493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3C65E2DE-C5AF-8943-B890-16AC6270DA48}"/>
              </a:ext>
            </a:extLst>
          </p:cNvPr>
          <p:cNvSpPr/>
          <p:nvPr/>
        </p:nvSpPr>
        <p:spPr>
          <a:xfrm>
            <a:off x="681711" y="1386348"/>
            <a:ext cx="3703259" cy="169356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579F750-8345-7C40-AAE2-054362F1F191}"/>
              </a:ext>
            </a:extLst>
          </p:cNvPr>
          <p:cNvSpPr txBox="1"/>
          <p:nvPr/>
        </p:nvSpPr>
        <p:spPr>
          <a:xfrm>
            <a:off x="1171569" y="44037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14" name="TextBox 13">
            <a:extLst>
              <a:ext uri="{FF2B5EF4-FFF2-40B4-BE49-F238E27FC236}">
                <a16:creationId xmlns:a16="http://schemas.microsoft.com/office/drawing/2014/main" id="{F32255FF-9709-4648-A7B2-18F66CD33199}"/>
              </a:ext>
            </a:extLst>
          </p:cNvPr>
          <p:cNvSpPr txBox="1"/>
          <p:nvPr/>
        </p:nvSpPr>
        <p:spPr>
          <a:xfrm>
            <a:off x="1171568" y="2350702"/>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19" name="Rectangle 18">
            <a:extLst>
              <a:ext uri="{FF2B5EF4-FFF2-40B4-BE49-F238E27FC236}">
                <a16:creationId xmlns:a16="http://schemas.microsoft.com/office/drawing/2014/main" id="{8C33CD82-62D4-3E4D-9283-7EF72C67CB90}"/>
              </a:ext>
            </a:extLst>
          </p:cNvPr>
          <p:cNvSpPr/>
          <p:nvPr/>
        </p:nvSpPr>
        <p:spPr>
          <a:xfrm>
            <a:off x="5756569" y="1255416"/>
            <a:ext cx="2350496" cy="517721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Compute critical H layer mass</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3" name="Left Arrow 22">
            <a:extLst>
              <a:ext uri="{FF2B5EF4-FFF2-40B4-BE49-F238E27FC236}">
                <a16:creationId xmlns:a16="http://schemas.microsoft.com/office/drawing/2014/main" id="{84EF4AD4-61B3-D24E-90B8-C16C585F5D72}"/>
              </a:ext>
            </a:extLst>
          </p:cNvPr>
          <p:cNvSpPr/>
          <p:nvPr/>
        </p:nvSpPr>
        <p:spPr>
          <a:xfrm flipH="1">
            <a:off x="4384970" y="4403759"/>
            <a:ext cx="1371599" cy="1545325"/>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Mass</a:t>
            </a:r>
          </a:p>
        </p:txBody>
      </p:sp>
      <p:sp>
        <p:nvSpPr>
          <p:cNvPr id="24" name="Rectangle 23">
            <a:extLst>
              <a:ext uri="{FF2B5EF4-FFF2-40B4-BE49-F238E27FC236}">
                <a16:creationId xmlns:a16="http://schemas.microsoft.com/office/drawing/2014/main" id="{0195ED77-3BC2-624A-AE89-1EE00B20B1B4}"/>
              </a:ext>
            </a:extLst>
          </p:cNvPr>
          <p:cNvSpPr/>
          <p:nvPr/>
        </p:nvSpPr>
        <p:spPr>
          <a:xfrm>
            <a:off x="673548" y="1386348"/>
            <a:ext cx="3703259" cy="167772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itle 1">
            <a:extLst>
              <a:ext uri="{FF2B5EF4-FFF2-40B4-BE49-F238E27FC236}">
                <a16:creationId xmlns:a16="http://schemas.microsoft.com/office/drawing/2014/main" id="{000009AF-772D-0A48-A3A0-FB185D263FA1}"/>
              </a:ext>
            </a:extLst>
          </p:cNvPr>
          <p:cNvSpPr txBox="1">
            <a:spLocks/>
          </p:cNvSpPr>
          <p:nvPr/>
        </p:nvSpPr>
        <p:spPr>
          <a:xfrm>
            <a:off x="0" y="0"/>
            <a:ext cx="12192000" cy="89863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Check H layer mass against </a:t>
            </a:r>
            <a:r>
              <a:rPr lang="en-US" b="1" dirty="0" err="1"/>
              <a:t>M</a:t>
            </a:r>
            <a:r>
              <a:rPr lang="en-US" b="1" baseline="-25000" dirty="0" err="1"/>
              <a:t>crit</a:t>
            </a:r>
            <a:endParaRPr lang="en-US" b="1" dirty="0"/>
          </a:p>
        </p:txBody>
      </p:sp>
      <p:sp>
        <p:nvSpPr>
          <p:cNvPr id="17" name="Left Arrow 16">
            <a:extLst>
              <a:ext uri="{FF2B5EF4-FFF2-40B4-BE49-F238E27FC236}">
                <a16:creationId xmlns:a16="http://schemas.microsoft.com/office/drawing/2014/main" id="{021A7896-507A-C447-AEDB-1BB48195F54C}"/>
              </a:ext>
            </a:extLst>
          </p:cNvPr>
          <p:cNvSpPr/>
          <p:nvPr/>
        </p:nvSpPr>
        <p:spPr>
          <a:xfrm>
            <a:off x="4393133" y="1662859"/>
            <a:ext cx="1363436" cy="1027073"/>
          </a:xfrm>
          <a:prstGeom prst="leftArrow">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err="1"/>
              <a:t>M</a:t>
            </a:r>
            <a:r>
              <a:rPr lang="en-AU" sz="2800" b="1" baseline="-25000" dirty="0" err="1"/>
              <a:t>crit</a:t>
            </a:r>
            <a:endParaRPr lang="en-AU" sz="2800" b="1" dirty="0"/>
          </a:p>
        </p:txBody>
      </p:sp>
    </p:spTree>
    <p:extLst>
      <p:ext uri="{BB962C8B-B14F-4D97-AF65-F5344CB8AC3E}">
        <p14:creationId xmlns:p14="http://schemas.microsoft.com/office/powerpoint/2010/main" val="2487261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B22C05-0FB3-3343-B976-B2EE5D0ABF29}"/>
              </a:ext>
            </a:extLst>
          </p:cNvPr>
          <p:cNvSpPr txBox="1"/>
          <p:nvPr/>
        </p:nvSpPr>
        <p:spPr>
          <a:xfrm>
            <a:off x="1019169" y="42513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7" name="TextBox 6">
            <a:extLst>
              <a:ext uri="{FF2B5EF4-FFF2-40B4-BE49-F238E27FC236}">
                <a16:creationId xmlns:a16="http://schemas.microsoft.com/office/drawing/2014/main" id="{824EF2DD-04AA-364C-A2A5-6E3DB73A5E49}"/>
              </a:ext>
            </a:extLst>
          </p:cNvPr>
          <p:cNvSpPr txBox="1"/>
          <p:nvPr/>
        </p:nvSpPr>
        <p:spPr>
          <a:xfrm>
            <a:off x="1019168" y="2198302"/>
            <a:ext cx="2731708" cy="523220"/>
          </a:xfrm>
          <a:prstGeom prst="rect">
            <a:avLst/>
          </a:prstGeom>
          <a:noFill/>
        </p:spPr>
        <p:txBody>
          <a:bodyPr wrap="square" rtlCol="0">
            <a:spAutoFit/>
          </a:bodyPr>
          <a:lstStyle/>
          <a:p>
            <a:pPr algn="ctr"/>
            <a:r>
              <a:rPr lang="en-AU" sz="2800" dirty="0">
                <a:solidFill>
                  <a:schemeClr val="bg1"/>
                </a:solidFill>
              </a:rPr>
              <a:t>He layer</a:t>
            </a:r>
          </a:p>
        </p:txBody>
      </p:sp>
      <p:sp>
        <p:nvSpPr>
          <p:cNvPr id="15" name="TextBox 14">
            <a:extLst>
              <a:ext uri="{FF2B5EF4-FFF2-40B4-BE49-F238E27FC236}">
                <a16:creationId xmlns:a16="http://schemas.microsoft.com/office/drawing/2014/main" id="{176DEB8F-4B68-D54B-84DF-C4CB369C2C8A}"/>
              </a:ext>
            </a:extLst>
          </p:cNvPr>
          <p:cNvSpPr txBox="1"/>
          <p:nvPr/>
        </p:nvSpPr>
        <p:spPr>
          <a:xfrm>
            <a:off x="1019168" y="1255416"/>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2" name="Left Arrow 1">
            <a:extLst>
              <a:ext uri="{FF2B5EF4-FFF2-40B4-BE49-F238E27FC236}">
                <a16:creationId xmlns:a16="http://schemas.microsoft.com/office/drawing/2014/main" id="{7001C095-96BA-D04F-98BF-8C8E73E857A9}"/>
              </a:ext>
            </a:extLst>
          </p:cNvPr>
          <p:cNvSpPr/>
          <p:nvPr/>
        </p:nvSpPr>
        <p:spPr>
          <a:xfrm>
            <a:off x="8107065" y="1517026"/>
            <a:ext cx="3468541" cy="1545325"/>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H accretion @ rate </a:t>
            </a:r>
            <a:r>
              <a:rPr lang="en-AU" sz="2400" dirty="0" err="1">
                <a:solidFill>
                  <a:schemeClr val="bg1"/>
                </a:solidFill>
              </a:rPr>
              <a:t>Ṁ</a:t>
            </a:r>
            <a:endParaRPr lang="en-AU" sz="2400" dirty="0">
              <a:solidFill>
                <a:schemeClr val="bg1"/>
              </a:solidFill>
            </a:endParaRPr>
          </a:p>
        </p:txBody>
      </p:sp>
      <p:sp>
        <p:nvSpPr>
          <p:cNvPr id="10" name="Rectangle 9">
            <a:extLst>
              <a:ext uri="{FF2B5EF4-FFF2-40B4-BE49-F238E27FC236}">
                <a16:creationId xmlns:a16="http://schemas.microsoft.com/office/drawing/2014/main" id="{3E8B8A0B-23DD-324A-A14D-0612671EBE75}"/>
              </a:ext>
            </a:extLst>
          </p:cNvPr>
          <p:cNvSpPr/>
          <p:nvPr/>
        </p:nvSpPr>
        <p:spPr>
          <a:xfrm>
            <a:off x="681711" y="3148399"/>
            <a:ext cx="3703259" cy="32493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TextBox 12">
            <a:extLst>
              <a:ext uri="{FF2B5EF4-FFF2-40B4-BE49-F238E27FC236}">
                <a16:creationId xmlns:a16="http://schemas.microsoft.com/office/drawing/2014/main" id="{9579F750-8345-7C40-AAE2-054362F1F191}"/>
              </a:ext>
            </a:extLst>
          </p:cNvPr>
          <p:cNvSpPr txBox="1"/>
          <p:nvPr/>
        </p:nvSpPr>
        <p:spPr>
          <a:xfrm>
            <a:off x="1171569" y="4403759"/>
            <a:ext cx="2821516" cy="523220"/>
          </a:xfrm>
          <a:prstGeom prst="rect">
            <a:avLst/>
          </a:prstGeom>
          <a:noFill/>
        </p:spPr>
        <p:txBody>
          <a:bodyPr wrap="square" rtlCol="0">
            <a:spAutoFit/>
          </a:bodyPr>
          <a:lstStyle/>
          <a:p>
            <a:pPr algn="ctr"/>
            <a:r>
              <a:rPr lang="en-AU" sz="2800" dirty="0">
                <a:solidFill>
                  <a:schemeClr val="bg1"/>
                </a:solidFill>
              </a:rPr>
              <a:t>C/O or O/Ne core</a:t>
            </a:r>
          </a:p>
        </p:txBody>
      </p:sp>
      <p:sp>
        <p:nvSpPr>
          <p:cNvPr id="14" name="TextBox 13">
            <a:extLst>
              <a:ext uri="{FF2B5EF4-FFF2-40B4-BE49-F238E27FC236}">
                <a16:creationId xmlns:a16="http://schemas.microsoft.com/office/drawing/2014/main" id="{F32255FF-9709-4648-A7B2-18F66CD33199}"/>
              </a:ext>
            </a:extLst>
          </p:cNvPr>
          <p:cNvSpPr txBox="1"/>
          <p:nvPr/>
        </p:nvSpPr>
        <p:spPr>
          <a:xfrm>
            <a:off x="1171568" y="2350702"/>
            <a:ext cx="2731708" cy="523220"/>
          </a:xfrm>
          <a:prstGeom prst="rect">
            <a:avLst/>
          </a:prstGeom>
          <a:noFill/>
        </p:spPr>
        <p:txBody>
          <a:bodyPr wrap="square" rtlCol="0">
            <a:spAutoFit/>
          </a:bodyPr>
          <a:lstStyle/>
          <a:p>
            <a:pPr algn="ctr"/>
            <a:r>
              <a:rPr lang="en-AU" sz="2800" dirty="0">
                <a:solidFill>
                  <a:schemeClr val="bg1"/>
                </a:solidFill>
              </a:rPr>
              <a:t>H layer</a:t>
            </a:r>
          </a:p>
        </p:txBody>
      </p:sp>
      <p:sp>
        <p:nvSpPr>
          <p:cNvPr id="19" name="Rectangle 18">
            <a:extLst>
              <a:ext uri="{FF2B5EF4-FFF2-40B4-BE49-F238E27FC236}">
                <a16:creationId xmlns:a16="http://schemas.microsoft.com/office/drawing/2014/main" id="{8C33CD82-62D4-3E4D-9283-7EF72C67CB90}"/>
              </a:ext>
            </a:extLst>
          </p:cNvPr>
          <p:cNvSpPr/>
          <p:nvPr/>
        </p:nvSpPr>
        <p:spPr>
          <a:xfrm>
            <a:off x="5756569" y="1255416"/>
            <a:ext cx="2350496" cy="5177219"/>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Compute H accretion efficiency</a:t>
            </a:r>
          </a:p>
          <a:p>
            <a:pPr algn="ctr"/>
            <a:endParaRPr lang="en-AU" sz="2400" dirty="0">
              <a:solidFill>
                <a:schemeClr val="bg1"/>
              </a:solidFill>
            </a:endParaRPr>
          </a:p>
          <a:p>
            <a:pPr algn="ctr"/>
            <a:endParaRPr lang="en-AU" sz="2400" dirty="0">
              <a:solidFill>
                <a:schemeClr val="bg1"/>
              </a:solidFill>
            </a:endParaRPr>
          </a:p>
          <a:p>
            <a:pPr algn="ctr"/>
            <a:endParaRPr lang="en-AU" sz="2400" dirty="0">
              <a:solidFill>
                <a:schemeClr val="bg1"/>
              </a:solidFill>
            </a:endParaRPr>
          </a:p>
        </p:txBody>
      </p:sp>
      <p:sp>
        <p:nvSpPr>
          <p:cNvPr id="23" name="Left Arrow 22">
            <a:extLst>
              <a:ext uri="{FF2B5EF4-FFF2-40B4-BE49-F238E27FC236}">
                <a16:creationId xmlns:a16="http://schemas.microsoft.com/office/drawing/2014/main" id="{84EF4AD4-61B3-D24E-90B8-C16C585F5D72}"/>
              </a:ext>
            </a:extLst>
          </p:cNvPr>
          <p:cNvSpPr/>
          <p:nvPr/>
        </p:nvSpPr>
        <p:spPr>
          <a:xfrm flipH="1">
            <a:off x="4384970" y="4403759"/>
            <a:ext cx="1371599" cy="1545325"/>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Mass</a:t>
            </a:r>
          </a:p>
        </p:txBody>
      </p:sp>
      <p:sp>
        <p:nvSpPr>
          <p:cNvPr id="24" name="Rectangle 23">
            <a:extLst>
              <a:ext uri="{FF2B5EF4-FFF2-40B4-BE49-F238E27FC236}">
                <a16:creationId xmlns:a16="http://schemas.microsoft.com/office/drawing/2014/main" id="{0195ED77-3BC2-624A-AE89-1EE00B20B1B4}"/>
              </a:ext>
            </a:extLst>
          </p:cNvPr>
          <p:cNvSpPr/>
          <p:nvPr/>
        </p:nvSpPr>
        <p:spPr>
          <a:xfrm>
            <a:off x="673548" y="1386348"/>
            <a:ext cx="3703259" cy="167772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Left Arrow 15">
            <a:extLst>
              <a:ext uri="{FF2B5EF4-FFF2-40B4-BE49-F238E27FC236}">
                <a16:creationId xmlns:a16="http://schemas.microsoft.com/office/drawing/2014/main" id="{DFDEB55A-DCB8-FA41-AA79-5828A289E895}"/>
              </a:ext>
            </a:extLst>
          </p:cNvPr>
          <p:cNvSpPr/>
          <p:nvPr/>
        </p:nvSpPr>
        <p:spPr>
          <a:xfrm>
            <a:off x="4024699" y="3195001"/>
            <a:ext cx="1726020" cy="1353741"/>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err="1">
                <a:solidFill>
                  <a:schemeClr val="bg1"/>
                </a:solidFill>
              </a:rPr>
              <a:t>ΔM</a:t>
            </a:r>
            <a:r>
              <a:rPr lang="en-AU" sz="2400" baseline="-25000" dirty="0" err="1">
                <a:solidFill>
                  <a:schemeClr val="bg1"/>
                </a:solidFill>
              </a:rPr>
              <a:t>retained</a:t>
            </a:r>
            <a:endParaRPr lang="en-AU" sz="2400" dirty="0">
              <a:solidFill>
                <a:schemeClr val="bg1"/>
              </a:solidFill>
            </a:endParaRPr>
          </a:p>
        </p:txBody>
      </p:sp>
      <p:sp>
        <p:nvSpPr>
          <p:cNvPr id="17" name="Left Arrow 16">
            <a:extLst>
              <a:ext uri="{FF2B5EF4-FFF2-40B4-BE49-F238E27FC236}">
                <a16:creationId xmlns:a16="http://schemas.microsoft.com/office/drawing/2014/main" id="{80085D7F-2ED0-9742-B8FD-64E0C8A24B67}"/>
              </a:ext>
            </a:extLst>
          </p:cNvPr>
          <p:cNvSpPr/>
          <p:nvPr/>
        </p:nvSpPr>
        <p:spPr>
          <a:xfrm flipH="1">
            <a:off x="8107064" y="4548742"/>
            <a:ext cx="1921838" cy="1353741"/>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err="1">
                <a:solidFill>
                  <a:schemeClr val="bg1"/>
                </a:solidFill>
              </a:rPr>
              <a:t>ΔM</a:t>
            </a:r>
            <a:r>
              <a:rPr lang="en-AU" sz="2400" baseline="-25000" dirty="0" err="1">
                <a:solidFill>
                  <a:schemeClr val="bg1"/>
                </a:solidFill>
              </a:rPr>
              <a:t>lost</a:t>
            </a:r>
            <a:endParaRPr lang="en-AU" sz="2000" dirty="0">
              <a:solidFill>
                <a:schemeClr val="bg1"/>
              </a:solidFill>
            </a:endParaRPr>
          </a:p>
        </p:txBody>
      </p:sp>
      <p:sp>
        <p:nvSpPr>
          <p:cNvPr id="20" name="Rectangle 19">
            <a:extLst>
              <a:ext uri="{FF2B5EF4-FFF2-40B4-BE49-F238E27FC236}">
                <a16:creationId xmlns:a16="http://schemas.microsoft.com/office/drawing/2014/main" id="{C20966DE-16F7-C346-A99D-0E431F9B3AC6}"/>
              </a:ext>
            </a:extLst>
          </p:cNvPr>
          <p:cNvSpPr/>
          <p:nvPr/>
        </p:nvSpPr>
        <p:spPr>
          <a:xfrm>
            <a:off x="10060515" y="4355970"/>
            <a:ext cx="1634975" cy="1739284"/>
          </a:xfrm>
          <a:prstGeom prst="rect">
            <a:avLst/>
          </a:prstGeom>
          <a:solidFill>
            <a:schemeClr val="tx2">
              <a:lumMod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rPr>
              <a:t>Back accretion</a:t>
            </a:r>
          </a:p>
        </p:txBody>
      </p:sp>
      <p:sp>
        <p:nvSpPr>
          <p:cNvPr id="21" name="Title 1">
            <a:extLst>
              <a:ext uri="{FF2B5EF4-FFF2-40B4-BE49-F238E27FC236}">
                <a16:creationId xmlns:a16="http://schemas.microsoft.com/office/drawing/2014/main" id="{2BE1F206-DEEC-474F-A5D4-9CE4060EABA1}"/>
              </a:ext>
            </a:extLst>
          </p:cNvPr>
          <p:cNvSpPr txBox="1">
            <a:spLocks/>
          </p:cNvSpPr>
          <p:nvPr/>
        </p:nvSpPr>
        <p:spPr>
          <a:xfrm>
            <a:off x="0" y="0"/>
            <a:ext cx="12192000" cy="89863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Compute the accretion efficiency</a:t>
            </a:r>
          </a:p>
        </p:txBody>
      </p:sp>
    </p:spTree>
    <p:extLst>
      <p:ext uri="{BB962C8B-B14F-4D97-AF65-F5344CB8AC3E}">
        <p14:creationId xmlns:p14="http://schemas.microsoft.com/office/powerpoint/2010/main" val="1995776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BE1F206-DEEC-474F-A5D4-9CE4060EABA1}"/>
              </a:ext>
            </a:extLst>
          </p:cNvPr>
          <p:cNvSpPr txBox="1">
            <a:spLocks/>
          </p:cNvSpPr>
          <p:nvPr/>
        </p:nvSpPr>
        <p:spPr>
          <a:xfrm>
            <a:off x="0" y="0"/>
            <a:ext cx="12192000" cy="89863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A quick word on type </a:t>
            </a:r>
            <a:r>
              <a:rPr lang="en-US" b="1" dirty="0" err="1"/>
              <a:t>Ias</a:t>
            </a:r>
            <a:endParaRPr lang="en-US" b="1" dirty="0"/>
          </a:p>
        </p:txBody>
      </p:sp>
      <p:pic>
        <p:nvPicPr>
          <p:cNvPr id="18" name="Picture 17">
            <a:extLst>
              <a:ext uri="{FF2B5EF4-FFF2-40B4-BE49-F238E27FC236}">
                <a16:creationId xmlns:a16="http://schemas.microsoft.com/office/drawing/2014/main" id="{D7D5C8CD-72BD-C545-8B7C-213E14B60671}"/>
              </a:ext>
            </a:extLst>
          </p:cNvPr>
          <p:cNvPicPr>
            <a:picLocks noChangeAspect="1"/>
          </p:cNvPicPr>
          <p:nvPr/>
        </p:nvPicPr>
        <p:blipFill>
          <a:blip r:embed="rId3"/>
          <a:stretch>
            <a:fillRect/>
          </a:stretch>
        </p:blipFill>
        <p:spPr>
          <a:xfrm>
            <a:off x="660357" y="1907164"/>
            <a:ext cx="5094984" cy="4481355"/>
          </a:xfrm>
          <a:prstGeom prst="rect">
            <a:avLst/>
          </a:prstGeom>
        </p:spPr>
      </p:pic>
      <p:sp>
        <p:nvSpPr>
          <p:cNvPr id="3" name="TextBox 2">
            <a:extLst>
              <a:ext uri="{FF2B5EF4-FFF2-40B4-BE49-F238E27FC236}">
                <a16:creationId xmlns:a16="http://schemas.microsoft.com/office/drawing/2014/main" id="{0E9951D4-7DA4-E94B-ABD1-BEA3DDA71D0C}"/>
              </a:ext>
            </a:extLst>
          </p:cNvPr>
          <p:cNvSpPr txBox="1"/>
          <p:nvPr/>
        </p:nvSpPr>
        <p:spPr>
          <a:xfrm>
            <a:off x="620016" y="1476276"/>
            <a:ext cx="2768643" cy="430887"/>
          </a:xfrm>
          <a:prstGeom prst="rect">
            <a:avLst/>
          </a:prstGeom>
          <a:noFill/>
        </p:spPr>
        <p:txBody>
          <a:bodyPr wrap="square" rtlCol="0">
            <a:spAutoFit/>
          </a:bodyPr>
          <a:lstStyle/>
          <a:p>
            <a:r>
              <a:rPr lang="en-AU" sz="2200" dirty="0"/>
              <a:t>Double degenerate</a:t>
            </a:r>
          </a:p>
        </p:txBody>
      </p:sp>
      <p:sp>
        <p:nvSpPr>
          <p:cNvPr id="22" name="TextBox 21">
            <a:extLst>
              <a:ext uri="{FF2B5EF4-FFF2-40B4-BE49-F238E27FC236}">
                <a16:creationId xmlns:a16="http://schemas.microsoft.com/office/drawing/2014/main" id="{0A98DE64-7920-8040-9DEB-735C62B7011B}"/>
              </a:ext>
            </a:extLst>
          </p:cNvPr>
          <p:cNvSpPr txBox="1"/>
          <p:nvPr/>
        </p:nvSpPr>
        <p:spPr>
          <a:xfrm>
            <a:off x="3059932" y="1476277"/>
            <a:ext cx="2453364" cy="430887"/>
          </a:xfrm>
          <a:prstGeom prst="rect">
            <a:avLst/>
          </a:prstGeom>
          <a:noFill/>
        </p:spPr>
        <p:txBody>
          <a:bodyPr wrap="square" rtlCol="0">
            <a:spAutoFit/>
          </a:bodyPr>
          <a:lstStyle/>
          <a:p>
            <a:pPr algn="ctr"/>
            <a:r>
              <a:rPr lang="en-AU" sz="2200" dirty="0"/>
              <a:t>Single degenerate</a:t>
            </a:r>
          </a:p>
        </p:txBody>
      </p:sp>
      <p:pic>
        <p:nvPicPr>
          <p:cNvPr id="5" name="Picture 4">
            <a:extLst>
              <a:ext uri="{FF2B5EF4-FFF2-40B4-BE49-F238E27FC236}">
                <a16:creationId xmlns:a16="http://schemas.microsoft.com/office/drawing/2014/main" id="{62B835A3-E15C-1B4A-B975-C405064C5C14}"/>
              </a:ext>
            </a:extLst>
          </p:cNvPr>
          <p:cNvPicPr>
            <a:picLocks noChangeAspect="1"/>
          </p:cNvPicPr>
          <p:nvPr/>
        </p:nvPicPr>
        <p:blipFill>
          <a:blip r:embed="rId4"/>
          <a:stretch>
            <a:fillRect/>
          </a:stretch>
        </p:blipFill>
        <p:spPr>
          <a:xfrm>
            <a:off x="6069106" y="2160696"/>
            <a:ext cx="5776537" cy="3918541"/>
          </a:xfrm>
          <a:prstGeom prst="rect">
            <a:avLst/>
          </a:prstGeom>
        </p:spPr>
      </p:pic>
      <p:sp>
        <p:nvSpPr>
          <p:cNvPr id="8" name="Oval 7">
            <a:extLst>
              <a:ext uri="{FF2B5EF4-FFF2-40B4-BE49-F238E27FC236}">
                <a16:creationId xmlns:a16="http://schemas.microsoft.com/office/drawing/2014/main" id="{137348BB-FA11-104E-AF90-9D3DE5B86FD5}"/>
              </a:ext>
            </a:extLst>
          </p:cNvPr>
          <p:cNvSpPr/>
          <p:nvPr/>
        </p:nvSpPr>
        <p:spPr>
          <a:xfrm>
            <a:off x="8216152" y="4856079"/>
            <a:ext cx="2043953" cy="430306"/>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E591A186-661A-3B4B-9E68-6BFA045DE1BE}"/>
              </a:ext>
            </a:extLst>
          </p:cNvPr>
          <p:cNvSpPr txBox="1"/>
          <p:nvPr/>
        </p:nvSpPr>
        <p:spPr>
          <a:xfrm>
            <a:off x="6469668" y="1544494"/>
            <a:ext cx="4975411" cy="430887"/>
          </a:xfrm>
          <a:prstGeom prst="rect">
            <a:avLst/>
          </a:prstGeom>
          <a:noFill/>
        </p:spPr>
        <p:txBody>
          <a:bodyPr wrap="square" rtlCol="0">
            <a:spAutoFit/>
          </a:bodyPr>
          <a:lstStyle/>
          <a:p>
            <a:pPr algn="ctr"/>
            <a:r>
              <a:rPr lang="en-AU" sz="2200" dirty="0"/>
              <a:t>Single degenerate, double detonation</a:t>
            </a:r>
          </a:p>
        </p:txBody>
      </p:sp>
      <p:sp>
        <p:nvSpPr>
          <p:cNvPr id="11" name="TextBox 10">
            <a:extLst>
              <a:ext uri="{FF2B5EF4-FFF2-40B4-BE49-F238E27FC236}">
                <a16:creationId xmlns:a16="http://schemas.microsoft.com/office/drawing/2014/main" id="{9F4F6EA2-7378-384E-A251-AA0D2A17DC4F}"/>
              </a:ext>
            </a:extLst>
          </p:cNvPr>
          <p:cNvSpPr txBox="1"/>
          <p:nvPr/>
        </p:nvSpPr>
        <p:spPr>
          <a:xfrm>
            <a:off x="6145305" y="5771460"/>
            <a:ext cx="3173506" cy="307777"/>
          </a:xfrm>
          <a:prstGeom prst="rect">
            <a:avLst/>
          </a:prstGeom>
          <a:noFill/>
        </p:spPr>
        <p:txBody>
          <a:bodyPr wrap="square" rtlCol="0">
            <a:spAutoFit/>
          </a:bodyPr>
          <a:lstStyle/>
          <a:p>
            <a:r>
              <a:rPr lang="en-AU" sz="1400" dirty="0">
                <a:solidFill>
                  <a:schemeClr val="bg1"/>
                </a:solidFill>
              </a:rPr>
              <a:t>Image: Piersanti et al, 2014</a:t>
            </a:r>
          </a:p>
        </p:txBody>
      </p:sp>
      <p:sp>
        <p:nvSpPr>
          <p:cNvPr id="25" name="TextBox 24">
            <a:extLst>
              <a:ext uri="{FF2B5EF4-FFF2-40B4-BE49-F238E27FC236}">
                <a16:creationId xmlns:a16="http://schemas.microsoft.com/office/drawing/2014/main" id="{17136777-B668-E848-B88D-F4DE3A8145F0}"/>
              </a:ext>
            </a:extLst>
          </p:cNvPr>
          <p:cNvSpPr txBox="1"/>
          <p:nvPr/>
        </p:nvSpPr>
        <p:spPr>
          <a:xfrm>
            <a:off x="620016" y="6388519"/>
            <a:ext cx="2985247" cy="276999"/>
          </a:xfrm>
          <a:prstGeom prst="rect">
            <a:avLst/>
          </a:prstGeom>
          <a:noFill/>
        </p:spPr>
        <p:txBody>
          <a:bodyPr wrap="square" rtlCol="0">
            <a:spAutoFit/>
          </a:bodyPr>
          <a:lstStyle/>
          <a:p>
            <a:r>
              <a:rPr lang="en-AU" sz="1200" dirty="0"/>
              <a:t>Image: Sky &amp; Telescope</a:t>
            </a:r>
          </a:p>
        </p:txBody>
      </p:sp>
    </p:spTree>
    <p:extLst>
      <p:ext uri="{BB962C8B-B14F-4D97-AF65-F5344CB8AC3E}">
        <p14:creationId xmlns:p14="http://schemas.microsoft.com/office/powerpoint/2010/main" val="1679795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086801-8514-B649-892F-F956D394BA2A}"/>
              </a:ext>
            </a:extLst>
          </p:cNvPr>
          <p:cNvPicPr>
            <a:picLocks noChangeAspect="1"/>
          </p:cNvPicPr>
          <p:nvPr/>
        </p:nvPicPr>
        <p:blipFill>
          <a:blip r:embed="rId3"/>
          <a:stretch>
            <a:fillRect/>
          </a:stretch>
        </p:blipFill>
        <p:spPr>
          <a:xfrm>
            <a:off x="7052913" y="430305"/>
            <a:ext cx="5139087" cy="6427695"/>
          </a:xfrm>
          <a:prstGeom prst="rect">
            <a:avLst/>
          </a:prstGeom>
        </p:spPr>
      </p:pic>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What I’ve talked about</a:t>
            </a:r>
          </a:p>
        </p:txBody>
      </p:sp>
      <p:sp>
        <p:nvSpPr>
          <p:cNvPr id="9" name="TextBox 8">
            <a:extLst>
              <a:ext uri="{FF2B5EF4-FFF2-40B4-BE49-F238E27FC236}">
                <a16:creationId xmlns:a16="http://schemas.microsoft.com/office/drawing/2014/main" id="{91CF3599-2D35-4645-BCDB-10B6AF201DB6}"/>
              </a:ext>
            </a:extLst>
          </p:cNvPr>
          <p:cNvSpPr txBox="1"/>
          <p:nvPr/>
        </p:nvSpPr>
        <p:spPr>
          <a:xfrm>
            <a:off x="487357" y="1667086"/>
            <a:ext cx="6403656" cy="3416320"/>
          </a:xfrm>
          <a:prstGeom prst="rect">
            <a:avLst/>
          </a:prstGeom>
          <a:noFill/>
        </p:spPr>
        <p:txBody>
          <a:bodyPr wrap="square" rtlCol="0">
            <a:spAutoFit/>
          </a:bodyPr>
          <a:lstStyle/>
          <a:p>
            <a:pPr marL="571500" indent="-571500">
              <a:buFont typeface="Wingdings" pitchFamily="2" charset="2"/>
              <a:buChar char="Ø"/>
            </a:pPr>
            <a:r>
              <a:rPr lang="en-US" sz="3600" dirty="0"/>
              <a:t>Broad importance of accreting white dwarfs</a:t>
            </a:r>
            <a:endParaRPr lang="en-US" sz="3600" dirty="0">
              <a:solidFill>
                <a:schemeClr val="accent4"/>
              </a:solidFill>
            </a:endParaRPr>
          </a:p>
          <a:p>
            <a:pPr marL="571500" indent="-571500">
              <a:buFont typeface="Wingdings" pitchFamily="2" charset="2"/>
              <a:buChar char="Ø"/>
            </a:pPr>
            <a:r>
              <a:rPr lang="en-US" sz="3600" dirty="0"/>
              <a:t>Overview of my current work</a:t>
            </a:r>
          </a:p>
          <a:p>
            <a:pPr marL="571500" indent="-571500">
              <a:buFont typeface="Wingdings" pitchFamily="2" charset="2"/>
              <a:buChar char="Ø"/>
            </a:pPr>
            <a:r>
              <a:rPr lang="en-US" sz="3600" dirty="0"/>
              <a:t>My model’s treatment of H accretion onto a C/O or O/Ne white dwarf</a:t>
            </a:r>
          </a:p>
        </p:txBody>
      </p:sp>
    </p:spTree>
    <p:extLst>
      <p:ext uri="{BB962C8B-B14F-4D97-AF65-F5344CB8AC3E}">
        <p14:creationId xmlns:p14="http://schemas.microsoft.com/office/powerpoint/2010/main" val="2402291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What you should talk to me about</a:t>
            </a:r>
          </a:p>
        </p:txBody>
      </p:sp>
      <p:sp>
        <p:nvSpPr>
          <p:cNvPr id="9" name="TextBox 8">
            <a:extLst>
              <a:ext uri="{FF2B5EF4-FFF2-40B4-BE49-F238E27FC236}">
                <a16:creationId xmlns:a16="http://schemas.microsoft.com/office/drawing/2014/main" id="{91CF3599-2D35-4645-BCDB-10B6AF201DB6}"/>
              </a:ext>
            </a:extLst>
          </p:cNvPr>
          <p:cNvSpPr txBox="1"/>
          <p:nvPr/>
        </p:nvSpPr>
        <p:spPr>
          <a:xfrm>
            <a:off x="947406" y="1605593"/>
            <a:ext cx="7830834" cy="3416320"/>
          </a:xfrm>
          <a:prstGeom prst="rect">
            <a:avLst/>
          </a:prstGeom>
          <a:noFill/>
        </p:spPr>
        <p:txBody>
          <a:bodyPr wrap="square" rtlCol="0">
            <a:spAutoFit/>
          </a:bodyPr>
          <a:lstStyle/>
          <a:p>
            <a:pPr marL="571500" indent="-571500">
              <a:buFont typeface="Wingdings" pitchFamily="2" charset="2"/>
              <a:buChar char="Ø"/>
            </a:pPr>
            <a:r>
              <a:rPr lang="en-US" sz="3600" dirty="0"/>
              <a:t>Donor composition (Z, He vs H)</a:t>
            </a:r>
          </a:p>
          <a:p>
            <a:pPr marL="571500" indent="-571500">
              <a:buFont typeface="Wingdings" pitchFamily="2" charset="2"/>
              <a:buChar char="Ø"/>
            </a:pPr>
            <a:r>
              <a:rPr lang="en-US" sz="3600" dirty="0"/>
              <a:t>Accretor composition (He, C/O, O/Ne)</a:t>
            </a:r>
          </a:p>
          <a:p>
            <a:pPr marL="571500" indent="-571500">
              <a:buFont typeface="Wingdings" pitchFamily="2" charset="2"/>
              <a:buChar char="Ø"/>
            </a:pPr>
            <a:r>
              <a:rPr lang="en-US" sz="3600" dirty="0"/>
              <a:t>WD mergers, AIC-&gt;NS, Type </a:t>
            </a:r>
            <a:r>
              <a:rPr lang="en-US" sz="3600" dirty="0" err="1"/>
              <a:t>Ia</a:t>
            </a:r>
            <a:r>
              <a:rPr lang="en-US" sz="3600" dirty="0"/>
              <a:t> channels, C/O WD - &gt; O/Ne WD</a:t>
            </a:r>
          </a:p>
          <a:p>
            <a:pPr marL="571500" indent="-571500">
              <a:buFont typeface="Wingdings" pitchFamily="2" charset="2"/>
              <a:buChar char="Ø"/>
            </a:pPr>
            <a:endParaRPr lang="en-US" sz="3600" dirty="0"/>
          </a:p>
          <a:p>
            <a:pPr marL="571500" indent="-571500">
              <a:buFont typeface="Wingdings" pitchFamily="2" charset="2"/>
              <a:buChar char="Ø"/>
            </a:pPr>
            <a:r>
              <a:rPr lang="en-US" sz="3600" dirty="0"/>
              <a:t>Planetary nebulae</a:t>
            </a:r>
          </a:p>
        </p:txBody>
      </p:sp>
      <p:pic>
        <p:nvPicPr>
          <p:cNvPr id="3" name="Picture 2">
            <a:extLst>
              <a:ext uri="{FF2B5EF4-FFF2-40B4-BE49-F238E27FC236}">
                <a16:creationId xmlns:a16="http://schemas.microsoft.com/office/drawing/2014/main" id="{AE57AF8F-2CAA-CE47-97EA-7E2D0D02777B}"/>
              </a:ext>
            </a:extLst>
          </p:cNvPr>
          <p:cNvPicPr>
            <a:picLocks noChangeAspect="1"/>
          </p:cNvPicPr>
          <p:nvPr/>
        </p:nvPicPr>
        <p:blipFill rotWithShape="1">
          <a:blip r:embed="rId3"/>
          <a:srcRect t="26110"/>
          <a:stretch/>
        </p:blipFill>
        <p:spPr>
          <a:xfrm>
            <a:off x="8115460" y="3845859"/>
            <a:ext cx="4076539" cy="3012141"/>
          </a:xfrm>
          <a:prstGeom prst="rect">
            <a:avLst/>
          </a:prstGeom>
        </p:spPr>
      </p:pic>
      <p:sp>
        <p:nvSpPr>
          <p:cNvPr id="4" name="TextBox 3">
            <a:extLst>
              <a:ext uri="{FF2B5EF4-FFF2-40B4-BE49-F238E27FC236}">
                <a16:creationId xmlns:a16="http://schemas.microsoft.com/office/drawing/2014/main" id="{F9C1ADD1-09CC-D44A-8403-FF3D69717550}"/>
              </a:ext>
            </a:extLst>
          </p:cNvPr>
          <p:cNvSpPr txBox="1"/>
          <p:nvPr/>
        </p:nvSpPr>
        <p:spPr>
          <a:xfrm>
            <a:off x="8172098" y="5715000"/>
            <a:ext cx="3000937" cy="615553"/>
          </a:xfrm>
          <a:prstGeom prst="rect">
            <a:avLst/>
          </a:prstGeom>
          <a:noFill/>
        </p:spPr>
        <p:txBody>
          <a:bodyPr wrap="square" rtlCol="0">
            <a:spAutoFit/>
          </a:bodyPr>
          <a:lstStyle/>
          <a:p>
            <a:r>
              <a:rPr lang="en-AU" sz="2000" dirty="0"/>
              <a:t>V445 Puppis, first He nova</a:t>
            </a:r>
          </a:p>
          <a:p>
            <a:r>
              <a:rPr lang="en-AU" sz="1400" dirty="0"/>
              <a:t>Image: ESO</a:t>
            </a:r>
          </a:p>
        </p:txBody>
      </p:sp>
    </p:spTree>
    <p:extLst>
      <p:ext uri="{BB962C8B-B14F-4D97-AF65-F5344CB8AC3E}">
        <p14:creationId xmlns:p14="http://schemas.microsoft.com/office/powerpoint/2010/main" val="2357922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FB7AAE2-A363-9C40-9E68-E0C610374EAF}"/>
              </a:ext>
            </a:extLst>
          </p:cNvPr>
          <p:cNvSpPr txBox="1"/>
          <p:nvPr/>
        </p:nvSpPr>
        <p:spPr>
          <a:xfrm>
            <a:off x="522514" y="2033917"/>
            <a:ext cx="5551240" cy="2554545"/>
          </a:xfrm>
          <a:prstGeom prst="rect">
            <a:avLst/>
          </a:prstGeom>
          <a:solidFill>
            <a:srgbClr val="E2F0D9">
              <a:alpha val="20000"/>
            </a:srgbClr>
          </a:solidFill>
        </p:spPr>
        <p:txBody>
          <a:bodyPr wrap="square" tIns="46800" rtlCol="0">
            <a:spAutoFit/>
          </a:bodyPr>
          <a:lstStyle/>
          <a:p>
            <a:r>
              <a:rPr lang="en-US" sz="3200" b="1" dirty="0">
                <a:solidFill>
                  <a:schemeClr val="accent4"/>
                </a:solidFill>
              </a:rPr>
              <a:t>WD mass</a:t>
            </a:r>
          </a:p>
          <a:p>
            <a:r>
              <a:rPr lang="en-US" sz="3200" b="1" dirty="0">
                <a:solidFill>
                  <a:schemeClr val="accent4"/>
                </a:solidFill>
              </a:rPr>
              <a:t>WD composition</a:t>
            </a:r>
          </a:p>
          <a:p>
            <a:r>
              <a:rPr lang="en-US" sz="3200" b="1" dirty="0">
                <a:solidFill>
                  <a:schemeClr val="accent4"/>
                </a:solidFill>
              </a:rPr>
              <a:t>Accretion rate </a:t>
            </a:r>
            <a:r>
              <a:rPr lang="en-AU" sz="3200" dirty="0" err="1">
                <a:solidFill>
                  <a:schemeClr val="accent4"/>
                </a:solidFill>
              </a:rPr>
              <a:t>Ṁ</a:t>
            </a:r>
            <a:endParaRPr lang="en-US" sz="3200" dirty="0">
              <a:solidFill>
                <a:schemeClr val="accent4"/>
              </a:solidFill>
            </a:endParaRPr>
          </a:p>
          <a:p>
            <a:r>
              <a:rPr lang="en-US" sz="3200" b="1" dirty="0">
                <a:solidFill>
                  <a:schemeClr val="accent4"/>
                </a:solidFill>
              </a:rPr>
              <a:t>Donor composition</a:t>
            </a:r>
          </a:p>
          <a:p>
            <a:r>
              <a:rPr lang="en-US" sz="3200" b="1" dirty="0">
                <a:solidFill>
                  <a:schemeClr val="accent4"/>
                </a:solidFill>
              </a:rPr>
              <a:t>WD Temperature</a:t>
            </a:r>
          </a:p>
        </p:txBody>
      </p:sp>
      <p:sp>
        <p:nvSpPr>
          <p:cNvPr id="3" name="TextBox 2">
            <a:extLst>
              <a:ext uri="{FF2B5EF4-FFF2-40B4-BE49-F238E27FC236}">
                <a16:creationId xmlns:a16="http://schemas.microsoft.com/office/drawing/2014/main" id="{6FABB75B-E512-9A47-8C26-625B00CE396C}"/>
              </a:ext>
            </a:extLst>
          </p:cNvPr>
          <p:cNvSpPr txBox="1"/>
          <p:nvPr/>
        </p:nvSpPr>
        <p:spPr>
          <a:xfrm>
            <a:off x="2070913" y="1449142"/>
            <a:ext cx="2454442" cy="584775"/>
          </a:xfrm>
          <a:prstGeom prst="rect">
            <a:avLst/>
          </a:prstGeom>
          <a:noFill/>
        </p:spPr>
        <p:txBody>
          <a:bodyPr wrap="square" rtlCol="0">
            <a:spAutoFit/>
          </a:bodyPr>
          <a:lstStyle/>
          <a:p>
            <a:pPr algn="ctr"/>
            <a:r>
              <a:rPr lang="en-AU" sz="3200" dirty="0">
                <a:solidFill>
                  <a:schemeClr val="accent6">
                    <a:lumMod val="40000"/>
                    <a:lumOff val="60000"/>
                  </a:schemeClr>
                </a:solidFill>
              </a:rPr>
              <a:t>Nature (?)</a:t>
            </a:r>
          </a:p>
        </p:txBody>
      </p:sp>
      <p:sp>
        <p:nvSpPr>
          <p:cNvPr id="9" name="Title 1">
            <a:extLst>
              <a:ext uri="{FF2B5EF4-FFF2-40B4-BE49-F238E27FC236}">
                <a16:creationId xmlns:a16="http://schemas.microsoft.com/office/drawing/2014/main" id="{77573DEF-8E6E-4845-B4DA-379E9E3C50AF}"/>
              </a:ext>
            </a:extLst>
          </p:cNvPr>
          <p:cNvSpPr txBox="1">
            <a:spLocks/>
          </p:cNvSpPr>
          <p:nvPr/>
        </p:nvSpPr>
        <p:spPr>
          <a:xfrm>
            <a:off x="0" y="-43406"/>
            <a:ext cx="12191999" cy="139509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Critical Physical Variables</a:t>
            </a:r>
          </a:p>
        </p:txBody>
      </p:sp>
    </p:spTree>
    <p:extLst>
      <p:ext uri="{BB962C8B-B14F-4D97-AF65-F5344CB8AC3E}">
        <p14:creationId xmlns:p14="http://schemas.microsoft.com/office/powerpoint/2010/main" val="2708546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FB7AAE2-A363-9C40-9E68-E0C610374EAF}"/>
              </a:ext>
            </a:extLst>
          </p:cNvPr>
          <p:cNvSpPr txBox="1"/>
          <p:nvPr/>
        </p:nvSpPr>
        <p:spPr>
          <a:xfrm>
            <a:off x="522514" y="2033917"/>
            <a:ext cx="5551240" cy="2554545"/>
          </a:xfrm>
          <a:prstGeom prst="rect">
            <a:avLst/>
          </a:prstGeom>
          <a:solidFill>
            <a:srgbClr val="E2F0D9">
              <a:alpha val="20000"/>
            </a:srgbClr>
          </a:solidFill>
        </p:spPr>
        <p:txBody>
          <a:bodyPr wrap="square" tIns="46800" rtlCol="0">
            <a:spAutoFit/>
          </a:bodyPr>
          <a:lstStyle/>
          <a:p>
            <a:r>
              <a:rPr lang="en-US" sz="3200" b="1" dirty="0">
                <a:solidFill>
                  <a:schemeClr val="accent4"/>
                </a:solidFill>
              </a:rPr>
              <a:t>WD mass</a:t>
            </a:r>
          </a:p>
          <a:p>
            <a:r>
              <a:rPr lang="en-US" sz="3200" b="1" dirty="0">
                <a:solidFill>
                  <a:schemeClr val="accent4"/>
                </a:solidFill>
              </a:rPr>
              <a:t>WD composition</a:t>
            </a:r>
          </a:p>
          <a:p>
            <a:r>
              <a:rPr lang="en-US" sz="3200" b="1" dirty="0">
                <a:solidFill>
                  <a:schemeClr val="accent4"/>
                </a:solidFill>
              </a:rPr>
              <a:t>Accretion rate </a:t>
            </a:r>
            <a:r>
              <a:rPr lang="en-AU" sz="3200" dirty="0" err="1">
                <a:solidFill>
                  <a:schemeClr val="accent4"/>
                </a:solidFill>
              </a:rPr>
              <a:t>Ṁ</a:t>
            </a:r>
            <a:endParaRPr lang="en-US" sz="3200" dirty="0">
              <a:solidFill>
                <a:schemeClr val="accent4"/>
              </a:solidFill>
            </a:endParaRPr>
          </a:p>
          <a:p>
            <a:r>
              <a:rPr lang="en-US" sz="3200" b="1" dirty="0">
                <a:solidFill>
                  <a:schemeClr val="accent4"/>
                </a:solidFill>
              </a:rPr>
              <a:t>Donor composition</a:t>
            </a:r>
          </a:p>
          <a:p>
            <a:r>
              <a:rPr lang="en-US" sz="3200" b="1" dirty="0">
                <a:solidFill>
                  <a:schemeClr val="accent4"/>
                </a:solidFill>
              </a:rPr>
              <a:t>WD Temperature</a:t>
            </a:r>
          </a:p>
        </p:txBody>
      </p:sp>
      <p:sp>
        <p:nvSpPr>
          <p:cNvPr id="8" name="TextBox 7">
            <a:extLst>
              <a:ext uri="{FF2B5EF4-FFF2-40B4-BE49-F238E27FC236}">
                <a16:creationId xmlns:a16="http://schemas.microsoft.com/office/drawing/2014/main" id="{D078F6FA-027F-C44F-BB0B-7F60674BF13A}"/>
              </a:ext>
            </a:extLst>
          </p:cNvPr>
          <p:cNvSpPr txBox="1"/>
          <p:nvPr/>
        </p:nvSpPr>
        <p:spPr>
          <a:xfrm>
            <a:off x="6073754" y="2033917"/>
            <a:ext cx="5568517" cy="2555636"/>
          </a:xfrm>
          <a:prstGeom prst="rect">
            <a:avLst/>
          </a:prstGeom>
          <a:solidFill>
            <a:schemeClr val="accent2">
              <a:lumMod val="75000"/>
              <a:alpha val="20000"/>
            </a:schemeClr>
          </a:solidFill>
        </p:spPr>
        <p:txBody>
          <a:bodyPr wrap="square" tIns="46800" rtlCol="0">
            <a:spAutoFit/>
          </a:bodyPr>
          <a:lstStyle/>
          <a:p>
            <a:r>
              <a:rPr lang="en-US" sz="3200" dirty="0"/>
              <a:t>Tracked and used 		    </a:t>
            </a:r>
            <a:r>
              <a:rPr lang="en-US" sz="3200" b="1" dirty="0">
                <a:solidFill>
                  <a:schemeClr val="accent6"/>
                </a:solidFill>
              </a:rPr>
              <a:t>✓</a:t>
            </a:r>
            <a:endParaRPr lang="en-US" sz="3200" b="1" dirty="0">
              <a:solidFill>
                <a:srgbClr val="C00000"/>
              </a:solidFill>
            </a:endParaRPr>
          </a:p>
          <a:p>
            <a:r>
              <a:rPr lang="en-US" sz="3200" dirty="0"/>
              <a:t>C/O, O/Ne</a:t>
            </a:r>
            <a:r>
              <a:rPr lang="en-US" sz="3200" b="1" dirty="0">
                <a:solidFill>
                  <a:schemeClr val="accent6"/>
                </a:solidFill>
              </a:rPr>
              <a:t> 				    ✓</a:t>
            </a:r>
            <a:endParaRPr lang="en-US" sz="3200" dirty="0"/>
          </a:p>
          <a:p>
            <a:r>
              <a:rPr lang="en-US" sz="3200" dirty="0"/>
              <a:t>RLOF and winds</a:t>
            </a:r>
            <a:r>
              <a:rPr lang="en-US" sz="3200" b="1" dirty="0">
                <a:solidFill>
                  <a:schemeClr val="accent6"/>
                </a:solidFill>
              </a:rPr>
              <a:t> 			    ✓</a:t>
            </a:r>
            <a:endParaRPr lang="en-US" sz="3200" dirty="0"/>
          </a:p>
          <a:p>
            <a:r>
              <a:rPr lang="en-US" sz="3200" dirty="0"/>
              <a:t>H-rich or He-rich, Z=0.02, e-4?</a:t>
            </a:r>
            <a:r>
              <a:rPr lang="en-US" sz="3200" b="1" dirty="0">
                <a:solidFill>
                  <a:schemeClr val="accent6"/>
                </a:solidFill>
              </a:rPr>
              <a:t>✓</a:t>
            </a:r>
            <a:endParaRPr lang="en-US" sz="3200" dirty="0"/>
          </a:p>
          <a:p>
            <a:r>
              <a:rPr lang="en-US" sz="3200" dirty="0"/>
              <a:t>Tracked (basic), not used 	    </a:t>
            </a:r>
            <a:r>
              <a:rPr lang="en-US" sz="3200" b="1" dirty="0">
                <a:solidFill>
                  <a:srgbClr val="C00000"/>
                </a:solidFill>
              </a:rPr>
              <a:t>✗</a:t>
            </a:r>
            <a:endParaRPr lang="en-US" sz="3200" dirty="0"/>
          </a:p>
        </p:txBody>
      </p:sp>
      <p:sp>
        <p:nvSpPr>
          <p:cNvPr id="3" name="TextBox 2">
            <a:extLst>
              <a:ext uri="{FF2B5EF4-FFF2-40B4-BE49-F238E27FC236}">
                <a16:creationId xmlns:a16="http://schemas.microsoft.com/office/drawing/2014/main" id="{6FABB75B-E512-9A47-8C26-625B00CE396C}"/>
              </a:ext>
            </a:extLst>
          </p:cNvPr>
          <p:cNvSpPr txBox="1"/>
          <p:nvPr/>
        </p:nvSpPr>
        <p:spPr>
          <a:xfrm>
            <a:off x="2070913" y="1449142"/>
            <a:ext cx="2454442" cy="584775"/>
          </a:xfrm>
          <a:prstGeom prst="rect">
            <a:avLst/>
          </a:prstGeom>
          <a:noFill/>
        </p:spPr>
        <p:txBody>
          <a:bodyPr wrap="square" rtlCol="0">
            <a:spAutoFit/>
          </a:bodyPr>
          <a:lstStyle/>
          <a:p>
            <a:pPr algn="ctr"/>
            <a:r>
              <a:rPr lang="en-AU" sz="3200" dirty="0">
                <a:solidFill>
                  <a:schemeClr val="accent6">
                    <a:lumMod val="40000"/>
                    <a:lumOff val="60000"/>
                  </a:schemeClr>
                </a:solidFill>
              </a:rPr>
              <a:t>Nature (?)</a:t>
            </a:r>
          </a:p>
        </p:txBody>
      </p:sp>
      <p:sp>
        <p:nvSpPr>
          <p:cNvPr id="11" name="TextBox 10">
            <a:extLst>
              <a:ext uri="{FF2B5EF4-FFF2-40B4-BE49-F238E27FC236}">
                <a16:creationId xmlns:a16="http://schemas.microsoft.com/office/drawing/2014/main" id="{861169B2-F74B-ED47-80BF-4DB2D3D1B3EA}"/>
              </a:ext>
            </a:extLst>
          </p:cNvPr>
          <p:cNvSpPr txBox="1"/>
          <p:nvPr/>
        </p:nvSpPr>
        <p:spPr>
          <a:xfrm>
            <a:off x="6853035" y="1449142"/>
            <a:ext cx="4009954" cy="584775"/>
          </a:xfrm>
          <a:prstGeom prst="rect">
            <a:avLst/>
          </a:prstGeom>
          <a:noFill/>
        </p:spPr>
        <p:txBody>
          <a:bodyPr wrap="square" rtlCol="0">
            <a:spAutoFit/>
          </a:bodyPr>
          <a:lstStyle/>
          <a:p>
            <a:pPr algn="ctr"/>
            <a:r>
              <a:rPr lang="en-AU" sz="3200" dirty="0">
                <a:solidFill>
                  <a:schemeClr val="accent2">
                    <a:lumMod val="75000"/>
                  </a:schemeClr>
                </a:solidFill>
              </a:rPr>
              <a:t>☠️ Model treatment☠️ </a:t>
            </a:r>
          </a:p>
        </p:txBody>
      </p:sp>
      <p:sp>
        <p:nvSpPr>
          <p:cNvPr id="9" name="Title 1">
            <a:extLst>
              <a:ext uri="{FF2B5EF4-FFF2-40B4-BE49-F238E27FC236}">
                <a16:creationId xmlns:a16="http://schemas.microsoft.com/office/drawing/2014/main" id="{BFD13E21-EE8D-B445-A716-E2E1596E05D0}"/>
              </a:ext>
            </a:extLst>
          </p:cNvPr>
          <p:cNvSpPr txBox="1">
            <a:spLocks/>
          </p:cNvSpPr>
          <p:nvPr/>
        </p:nvSpPr>
        <p:spPr>
          <a:xfrm>
            <a:off x="0" y="-43406"/>
            <a:ext cx="12191999" cy="139509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Critical Physical Variables</a:t>
            </a:r>
          </a:p>
        </p:txBody>
      </p:sp>
    </p:spTree>
    <p:extLst>
      <p:ext uri="{BB962C8B-B14F-4D97-AF65-F5344CB8AC3E}">
        <p14:creationId xmlns:p14="http://schemas.microsoft.com/office/powerpoint/2010/main" val="2663136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FB7AAE2-A363-9C40-9E68-E0C610374EAF}"/>
              </a:ext>
            </a:extLst>
          </p:cNvPr>
          <p:cNvSpPr txBox="1"/>
          <p:nvPr/>
        </p:nvSpPr>
        <p:spPr>
          <a:xfrm>
            <a:off x="522513" y="2033917"/>
            <a:ext cx="10956473" cy="585866"/>
          </a:xfrm>
          <a:prstGeom prst="rect">
            <a:avLst/>
          </a:prstGeom>
          <a:solidFill>
            <a:srgbClr val="7030A0">
              <a:alpha val="20000"/>
            </a:srgbClr>
          </a:solidFill>
        </p:spPr>
        <p:txBody>
          <a:bodyPr wrap="square" tIns="46800" rtlCol="0">
            <a:spAutoFit/>
          </a:bodyPr>
          <a:lstStyle/>
          <a:p>
            <a:pPr algn="ctr"/>
            <a:r>
              <a:rPr lang="en-US" sz="3200" dirty="0" err="1"/>
              <a:t>ONeWD</a:t>
            </a:r>
            <a:r>
              <a:rPr lang="en-US" sz="3200" dirty="0"/>
              <a:t> + M_WD=&gt;</a:t>
            </a:r>
            <a:r>
              <a:rPr lang="en-US" sz="3200" dirty="0" err="1"/>
              <a:t>M</a:t>
            </a:r>
            <a:r>
              <a:rPr lang="en-US" sz="3200" baseline="-25000" dirty="0" err="1"/>
              <a:t>Ch</a:t>
            </a:r>
            <a:r>
              <a:rPr lang="en-US" sz="3200" dirty="0"/>
              <a:t> = AIC-&gt;NS</a:t>
            </a:r>
          </a:p>
        </p:txBody>
      </p:sp>
      <p:sp>
        <p:nvSpPr>
          <p:cNvPr id="8" name="TextBox 7">
            <a:extLst>
              <a:ext uri="{FF2B5EF4-FFF2-40B4-BE49-F238E27FC236}">
                <a16:creationId xmlns:a16="http://schemas.microsoft.com/office/drawing/2014/main" id="{D078F6FA-027F-C44F-BB0B-7F60674BF13A}"/>
              </a:ext>
            </a:extLst>
          </p:cNvPr>
          <p:cNvSpPr txBox="1"/>
          <p:nvPr/>
        </p:nvSpPr>
        <p:spPr>
          <a:xfrm>
            <a:off x="522513" y="3302011"/>
            <a:ext cx="10956473" cy="585866"/>
          </a:xfrm>
          <a:prstGeom prst="rect">
            <a:avLst/>
          </a:prstGeom>
          <a:solidFill>
            <a:schemeClr val="accent5">
              <a:lumMod val="75000"/>
              <a:alpha val="20000"/>
            </a:schemeClr>
          </a:solidFill>
        </p:spPr>
        <p:txBody>
          <a:bodyPr wrap="square" tIns="46800" rtlCol="0">
            <a:spAutoFit/>
          </a:bodyPr>
          <a:lstStyle/>
          <a:p>
            <a:pPr algn="ctr"/>
            <a:r>
              <a:rPr lang="en-US" sz="3200" dirty="0">
                <a:solidFill>
                  <a:srgbClr val="FFC000"/>
                </a:solidFill>
              </a:rPr>
              <a:t>Unchanged</a:t>
            </a:r>
          </a:p>
        </p:txBody>
      </p:sp>
      <p:sp>
        <p:nvSpPr>
          <p:cNvPr id="3" name="TextBox 2">
            <a:extLst>
              <a:ext uri="{FF2B5EF4-FFF2-40B4-BE49-F238E27FC236}">
                <a16:creationId xmlns:a16="http://schemas.microsoft.com/office/drawing/2014/main" id="{6FABB75B-E512-9A47-8C26-625B00CE396C}"/>
              </a:ext>
            </a:extLst>
          </p:cNvPr>
          <p:cNvSpPr txBox="1"/>
          <p:nvPr/>
        </p:nvSpPr>
        <p:spPr>
          <a:xfrm>
            <a:off x="3216491" y="1449142"/>
            <a:ext cx="5731566" cy="584775"/>
          </a:xfrm>
          <a:prstGeom prst="rect">
            <a:avLst/>
          </a:prstGeom>
          <a:noFill/>
        </p:spPr>
        <p:txBody>
          <a:bodyPr wrap="square" rtlCol="0">
            <a:spAutoFit/>
          </a:bodyPr>
          <a:lstStyle/>
          <a:p>
            <a:pPr algn="ctr"/>
            <a:r>
              <a:rPr lang="en-AU" sz="3200" dirty="0">
                <a:solidFill>
                  <a:srgbClr val="B851FF"/>
                </a:solidFill>
              </a:rPr>
              <a:t>BSE (Hurley et al,2002)</a:t>
            </a:r>
          </a:p>
        </p:txBody>
      </p:sp>
      <p:sp>
        <p:nvSpPr>
          <p:cNvPr id="11" name="TextBox 10">
            <a:extLst>
              <a:ext uri="{FF2B5EF4-FFF2-40B4-BE49-F238E27FC236}">
                <a16:creationId xmlns:a16="http://schemas.microsoft.com/office/drawing/2014/main" id="{861169B2-F74B-ED47-80BF-4DB2D3D1B3EA}"/>
              </a:ext>
            </a:extLst>
          </p:cNvPr>
          <p:cNvSpPr txBox="1"/>
          <p:nvPr/>
        </p:nvSpPr>
        <p:spPr>
          <a:xfrm>
            <a:off x="3995771" y="2729722"/>
            <a:ext cx="4009954" cy="584775"/>
          </a:xfrm>
          <a:prstGeom prst="rect">
            <a:avLst/>
          </a:prstGeom>
          <a:noFill/>
        </p:spPr>
        <p:txBody>
          <a:bodyPr wrap="square" rtlCol="0">
            <a:spAutoFit/>
          </a:bodyPr>
          <a:lstStyle/>
          <a:p>
            <a:pPr algn="ctr"/>
            <a:r>
              <a:rPr lang="en-AU" sz="3200" dirty="0">
                <a:solidFill>
                  <a:schemeClr val="accent2">
                    <a:lumMod val="75000"/>
                  </a:schemeClr>
                </a:solidFill>
              </a:rPr>
              <a:t>☠️</a:t>
            </a:r>
            <a:r>
              <a:rPr lang="en-AU" sz="3200" dirty="0">
                <a:solidFill>
                  <a:schemeClr val="accent5">
                    <a:lumMod val="60000"/>
                    <a:lumOff val="40000"/>
                  </a:schemeClr>
                </a:solidFill>
              </a:rPr>
              <a:t>Model treatment</a:t>
            </a:r>
            <a:r>
              <a:rPr lang="en-AU" sz="3200" dirty="0">
                <a:solidFill>
                  <a:schemeClr val="accent2">
                    <a:lumMod val="75000"/>
                  </a:schemeClr>
                </a:solidFill>
              </a:rPr>
              <a:t>☠️ </a:t>
            </a:r>
          </a:p>
        </p:txBody>
      </p:sp>
      <p:sp>
        <p:nvSpPr>
          <p:cNvPr id="9" name="Title 1">
            <a:extLst>
              <a:ext uri="{FF2B5EF4-FFF2-40B4-BE49-F238E27FC236}">
                <a16:creationId xmlns:a16="http://schemas.microsoft.com/office/drawing/2014/main" id="{BFD13E21-EE8D-B445-A716-E2E1596E05D0}"/>
              </a:ext>
            </a:extLst>
          </p:cNvPr>
          <p:cNvSpPr txBox="1">
            <a:spLocks/>
          </p:cNvSpPr>
          <p:nvPr/>
        </p:nvSpPr>
        <p:spPr>
          <a:xfrm>
            <a:off x="0" y="-43406"/>
            <a:ext cx="12191999" cy="139509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AIC-&gt;NS</a:t>
            </a:r>
          </a:p>
        </p:txBody>
      </p:sp>
      <p:sp>
        <p:nvSpPr>
          <p:cNvPr id="7" name="TextBox 6">
            <a:extLst>
              <a:ext uri="{FF2B5EF4-FFF2-40B4-BE49-F238E27FC236}">
                <a16:creationId xmlns:a16="http://schemas.microsoft.com/office/drawing/2014/main" id="{0EB7454F-316F-B845-BB53-896A161ED5D7}"/>
              </a:ext>
            </a:extLst>
          </p:cNvPr>
          <p:cNvSpPr txBox="1"/>
          <p:nvPr/>
        </p:nvSpPr>
        <p:spPr>
          <a:xfrm>
            <a:off x="522512" y="4690348"/>
            <a:ext cx="10956473" cy="1078309"/>
          </a:xfrm>
          <a:prstGeom prst="rect">
            <a:avLst/>
          </a:prstGeom>
          <a:solidFill>
            <a:srgbClr val="E2F0D9">
              <a:alpha val="20000"/>
            </a:srgbClr>
          </a:solidFill>
        </p:spPr>
        <p:txBody>
          <a:bodyPr wrap="square" tIns="46800" rtlCol="0">
            <a:spAutoFit/>
          </a:bodyPr>
          <a:lstStyle/>
          <a:p>
            <a:pPr algn="ctr"/>
            <a:r>
              <a:rPr lang="en-US" sz="3200" b="1" dirty="0"/>
              <a:t>Uncertain.</a:t>
            </a:r>
          </a:p>
          <a:p>
            <a:pPr algn="ctr"/>
            <a:r>
              <a:rPr lang="en-US" sz="3200" dirty="0"/>
              <a:t> May collapse, may partly explode</a:t>
            </a:r>
          </a:p>
        </p:txBody>
      </p:sp>
      <p:sp>
        <p:nvSpPr>
          <p:cNvPr id="10" name="TextBox 9">
            <a:extLst>
              <a:ext uri="{FF2B5EF4-FFF2-40B4-BE49-F238E27FC236}">
                <a16:creationId xmlns:a16="http://schemas.microsoft.com/office/drawing/2014/main" id="{AEAAA2E0-CAC6-BD45-93EA-FA9E2CD964F1}"/>
              </a:ext>
            </a:extLst>
          </p:cNvPr>
          <p:cNvSpPr txBox="1"/>
          <p:nvPr/>
        </p:nvSpPr>
        <p:spPr>
          <a:xfrm>
            <a:off x="4773527" y="3996725"/>
            <a:ext cx="2454442" cy="584775"/>
          </a:xfrm>
          <a:prstGeom prst="rect">
            <a:avLst/>
          </a:prstGeom>
          <a:noFill/>
        </p:spPr>
        <p:txBody>
          <a:bodyPr wrap="square" rtlCol="0">
            <a:spAutoFit/>
          </a:bodyPr>
          <a:lstStyle/>
          <a:p>
            <a:pPr algn="ctr"/>
            <a:r>
              <a:rPr lang="en-AU" sz="3200" dirty="0">
                <a:solidFill>
                  <a:schemeClr val="accent6">
                    <a:lumMod val="40000"/>
                    <a:lumOff val="60000"/>
                  </a:schemeClr>
                </a:solidFill>
              </a:rPr>
              <a:t>Nature (?)</a:t>
            </a:r>
          </a:p>
        </p:txBody>
      </p:sp>
    </p:spTree>
    <p:extLst>
      <p:ext uri="{BB962C8B-B14F-4D97-AF65-F5344CB8AC3E}">
        <p14:creationId xmlns:p14="http://schemas.microsoft.com/office/powerpoint/2010/main" val="334897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What can they do?</a:t>
            </a:r>
          </a:p>
        </p:txBody>
      </p:sp>
      <p:sp>
        <p:nvSpPr>
          <p:cNvPr id="16" name="TextBox 15">
            <a:extLst>
              <a:ext uri="{FF2B5EF4-FFF2-40B4-BE49-F238E27FC236}">
                <a16:creationId xmlns:a16="http://schemas.microsoft.com/office/drawing/2014/main" id="{79C8A7DE-E131-0B4E-B3AE-B97C1142C315}"/>
              </a:ext>
            </a:extLst>
          </p:cNvPr>
          <p:cNvSpPr txBox="1"/>
          <p:nvPr/>
        </p:nvSpPr>
        <p:spPr>
          <a:xfrm>
            <a:off x="349504" y="1610867"/>
            <a:ext cx="9809469" cy="646331"/>
          </a:xfrm>
          <a:prstGeom prst="rect">
            <a:avLst/>
          </a:prstGeom>
          <a:noFill/>
        </p:spPr>
        <p:txBody>
          <a:bodyPr wrap="square" rtlCol="0">
            <a:spAutoFit/>
          </a:bodyPr>
          <a:lstStyle/>
          <a:p>
            <a:r>
              <a:rPr lang="en-US" sz="3600" b="1" dirty="0">
                <a:solidFill>
                  <a:schemeClr val="accent4"/>
                </a:solidFill>
              </a:rPr>
              <a:t>Explode </a:t>
            </a:r>
            <a:r>
              <a:rPr lang="en-US" sz="3600" dirty="0"/>
              <a:t>in a type </a:t>
            </a:r>
            <a:r>
              <a:rPr lang="en-US" sz="3600" dirty="0" err="1"/>
              <a:t>Ia</a:t>
            </a:r>
            <a:r>
              <a:rPr lang="en-US" sz="3600" dirty="0"/>
              <a:t> SN.</a:t>
            </a:r>
          </a:p>
        </p:txBody>
      </p:sp>
      <p:sp>
        <p:nvSpPr>
          <p:cNvPr id="18" name="TextBox 17">
            <a:extLst>
              <a:ext uri="{FF2B5EF4-FFF2-40B4-BE49-F238E27FC236}">
                <a16:creationId xmlns:a16="http://schemas.microsoft.com/office/drawing/2014/main" id="{8845BE95-8630-5F4A-8C01-F049153DD7CC}"/>
              </a:ext>
            </a:extLst>
          </p:cNvPr>
          <p:cNvSpPr txBox="1"/>
          <p:nvPr/>
        </p:nvSpPr>
        <p:spPr>
          <a:xfrm>
            <a:off x="349502" y="3373102"/>
            <a:ext cx="6484381" cy="646331"/>
          </a:xfrm>
          <a:prstGeom prst="rect">
            <a:avLst/>
          </a:prstGeom>
          <a:noFill/>
        </p:spPr>
        <p:txBody>
          <a:bodyPr wrap="square" rtlCol="0">
            <a:spAutoFit/>
          </a:bodyPr>
          <a:lstStyle/>
          <a:p>
            <a:r>
              <a:rPr lang="en-US" sz="3600" b="1" dirty="0">
                <a:solidFill>
                  <a:schemeClr val="accent4"/>
                </a:solidFill>
              </a:rPr>
              <a:t>Collapse </a:t>
            </a:r>
            <a:r>
              <a:rPr lang="en-US" sz="3600" dirty="0"/>
              <a:t>into a neutron star (AIC).</a:t>
            </a:r>
          </a:p>
        </p:txBody>
      </p:sp>
      <p:sp>
        <p:nvSpPr>
          <p:cNvPr id="21" name="TextBox 20">
            <a:extLst>
              <a:ext uri="{FF2B5EF4-FFF2-40B4-BE49-F238E27FC236}">
                <a16:creationId xmlns:a16="http://schemas.microsoft.com/office/drawing/2014/main" id="{5C72EF1B-398E-5542-97DC-A8E62F465DD5}"/>
              </a:ext>
            </a:extLst>
          </p:cNvPr>
          <p:cNvSpPr txBox="1"/>
          <p:nvPr/>
        </p:nvSpPr>
        <p:spPr>
          <a:xfrm>
            <a:off x="347667" y="2467593"/>
            <a:ext cx="6177777" cy="646331"/>
          </a:xfrm>
          <a:prstGeom prst="rect">
            <a:avLst/>
          </a:prstGeom>
          <a:noFill/>
        </p:spPr>
        <p:txBody>
          <a:bodyPr wrap="square" rtlCol="0">
            <a:spAutoFit/>
          </a:bodyPr>
          <a:lstStyle/>
          <a:p>
            <a:r>
              <a:rPr lang="en-US" sz="3600" b="1" dirty="0">
                <a:solidFill>
                  <a:schemeClr val="accent4"/>
                </a:solidFill>
              </a:rPr>
              <a:t>Erupt </a:t>
            </a:r>
            <a:r>
              <a:rPr lang="en-US" sz="3600" dirty="0"/>
              <a:t>in nova explosions.</a:t>
            </a:r>
            <a:endParaRPr lang="en-US" sz="3600" dirty="0">
              <a:solidFill>
                <a:schemeClr val="accent4"/>
              </a:solidFill>
            </a:endParaRPr>
          </a:p>
        </p:txBody>
      </p:sp>
      <p:sp>
        <p:nvSpPr>
          <p:cNvPr id="23" name="TextBox 22">
            <a:extLst>
              <a:ext uri="{FF2B5EF4-FFF2-40B4-BE49-F238E27FC236}">
                <a16:creationId xmlns:a16="http://schemas.microsoft.com/office/drawing/2014/main" id="{CFB7AAE2-A363-9C40-9E68-E0C610374EAF}"/>
              </a:ext>
            </a:extLst>
          </p:cNvPr>
          <p:cNvSpPr txBox="1"/>
          <p:nvPr/>
        </p:nvSpPr>
        <p:spPr>
          <a:xfrm>
            <a:off x="349502" y="4229828"/>
            <a:ext cx="6484381" cy="1200329"/>
          </a:xfrm>
          <a:prstGeom prst="rect">
            <a:avLst/>
          </a:prstGeom>
          <a:noFill/>
        </p:spPr>
        <p:txBody>
          <a:bodyPr wrap="square" rtlCol="0">
            <a:spAutoFit/>
          </a:bodyPr>
          <a:lstStyle/>
          <a:p>
            <a:r>
              <a:rPr lang="en-US" sz="3600" b="1" dirty="0">
                <a:solidFill>
                  <a:schemeClr val="accent4"/>
                </a:solidFill>
              </a:rPr>
              <a:t>Change </a:t>
            </a:r>
            <a:r>
              <a:rPr lang="en-US" sz="3600" dirty="0"/>
              <a:t>their composition?</a:t>
            </a:r>
          </a:p>
          <a:p>
            <a:r>
              <a:rPr lang="en-US" sz="3600" b="1" dirty="0"/>
              <a:t> </a:t>
            </a:r>
            <a:r>
              <a:rPr lang="en-US" sz="2800" dirty="0"/>
              <a:t>C/O -&gt; O/Ne WD?</a:t>
            </a:r>
            <a:endParaRPr lang="en-US" sz="3600" dirty="0"/>
          </a:p>
        </p:txBody>
      </p:sp>
      <p:pic>
        <p:nvPicPr>
          <p:cNvPr id="10" name="Picture 9">
            <a:extLst>
              <a:ext uri="{FF2B5EF4-FFF2-40B4-BE49-F238E27FC236}">
                <a16:creationId xmlns:a16="http://schemas.microsoft.com/office/drawing/2014/main" id="{D089AADD-14E5-3243-8483-7B4ACAB67F91}"/>
              </a:ext>
            </a:extLst>
          </p:cNvPr>
          <p:cNvPicPr>
            <a:picLocks noChangeAspect="1"/>
          </p:cNvPicPr>
          <p:nvPr/>
        </p:nvPicPr>
        <p:blipFill>
          <a:blip r:embed="rId3"/>
          <a:stretch>
            <a:fillRect/>
          </a:stretch>
        </p:blipFill>
        <p:spPr>
          <a:xfrm>
            <a:off x="6766445" y="1610867"/>
            <a:ext cx="5106437" cy="4491428"/>
          </a:xfrm>
          <a:prstGeom prst="rect">
            <a:avLst/>
          </a:prstGeom>
        </p:spPr>
      </p:pic>
      <p:sp>
        <p:nvSpPr>
          <p:cNvPr id="4" name="TextBox 3">
            <a:extLst>
              <a:ext uri="{FF2B5EF4-FFF2-40B4-BE49-F238E27FC236}">
                <a16:creationId xmlns:a16="http://schemas.microsoft.com/office/drawing/2014/main" id="{8F1C256D-C5D3-1E40-A3C8-BEE022A480DE}"/>
              </a:ext>
            </a:extLst>
          </p:cNvPr>
          <p:cNvSpPr txBox="1"/>
          <p:nvPr/>
        </p:nvSpPr>
        <p:spPr>
          <a:xfrm>
            <a:off x="6766445" y="6068993"/>
            <a:ext cx="2985247" cy="276999"/>
          </a:xfrm>
          <a:prstGeom prst="rect">
            <a:avLst/>
          </a:prstGeom>
          <a:noFill/>
        </p:spPr>
        <p:txBody>
          <a:bodyPr wrap="square" rtlCol="0">
            <a:spAutoFit/>
          </a:bodyPr>
          <a:lstStyle/>
          <a:p>
            <a:r>
              <a:rPr lang="en-AU" sz="1200" dirty="0"/>
              <a:t>Image: Sky &amp; Telescope</a:t>
            </a:r>
          </a:p>
        </p:txBody>
      </p:sp>
    </p:spTree>
    <p:extLst>
      <p:ext uri="{BB962C8B-B14F-4D97-AF65-F5344CB8AC3E}">
        <p14:creationId xmlns:p14="http://schemas.microsoft.com/office/powerpoint/2010/main" val="4062843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FB7AAE2-A363-9C40-9E68-E0C610374EAF}"/>
              </a:ext>
            </a:extLst>
          </p:cNvPr>
          <p:cNvSpPr txBox="1"/>
          <p:nvPr/>
        </p:nvSpPr>
        <p:spPr>
          <a:xfrm>
            <a:off x="522513" y="2033917"/>
            <a:ext cx="10956473" cy="1078309"/>
          </a:xfrm>
          <a:prstGeom prst="rect">
            <a:avLst/>
          </a:prstGeom>
          <a:solidFill>
            <a:srgbClr val="7030A0">
              <a:alpha val="20000"/>
            </a:srgbClr>
          </a:solidFill>
        </p:spPr>
        <p:txBody>
          <a:bodyPr wrap="square" tIns="46800" rtlCol="0">
            <a:spAutoFit/>
          </a:bodyPr>
          <a:lstStyle/>
          <a:p>
            <a:pPr algn="ctr"/>
            <a:r>
              <a:rPr lang="en-US" sz="3200" dirty="0"/>
              <a:t>COWD + M_WD=&gt;</a:t>
            </a:r>
            <a:r>
              <a:rPr lang="en-US" sz="3200" dirty="0" err="1"/>
              <a:t>M</a:t>
            </a:r>
            <a:r>
              <a:rPr lang="en-US" sz="3200" baseline="-25000" dirty="0" err="1"/>
              <a:t>Ch</a:t>
            </a:r>
            <a:r>
              <a:rPr lang="en-US" sz="3200" dirty="0"/>
              <a:t> = Type </a:t>
            </a:r>
            <a:r>
              <a:rPr lang="en-US" sz="3200" dirty="0" err="1"/>
              <a:t>Ia</a:t>
            </a:r>
            <a:endParaRPr lang="en-US" sz="3200" dirty="0"/>
          </a:p>
          <a:p>
            <a:pPr algn="ctr"/>
            <a:r>
              <a:rPr lang="en-US" sz="3200" dirty="0"/>
              <a:t>Distinguish DD, SD channel</a:t>
            </a:r>
          </a:p>
        </p:txBody>
      </p:sp>
      <p:sp>
        <p:nvSpPr>
          <p:cNvPr id="8" name="TextBox 7">
            <a:extLst>
              <a:ext uri="{FF2B5EF4-FFF2-40B4-BE49-F238E27FC236}">
                <a16:creationId xmlns:a16="http://schemas.microsoft.com/office/drawing/2014/main" id="{D078F6FA-027F-C44F-BB0B-7F60674BF13A}"/>
              </a:ext>
            </a:extLst>
          </p:cNvPr>
          <p:cNvSpPr txBox="1"/>
          <p:nvPr/>
        </p:nvSpPr>
        <p:spPr>
          <a:xfrm>
            <a:off x="522513" y="3889566"/>
            <a:ext cx="10956473" cy="1078309"/>
          </a:xfrm>
          <a:prstGeom prst="rect">
            <a:avLst/>
          </a:prstGeom>
          <a:solidFill>
            <a:schemeClr val="accent5">
              <a:lumMod val="75000"/>
              <a:alpha val="20000"/>
            </a:schemeClr>
          </a:solidFill>
        </p:spPr>
        <p:txBody>
          <a:bodyPr wrap="square" tIns="46800" rtlCol="0">
            <a:spAutoFit/>
          </a:bodyPr>
          <a:lstStyle/>
          <a:p>
            <a:pPr algn="ctr"/>
            <a:r>
              <a:rPr lang="en-US" sz="3200" dirty="0"/>
              <a:t>+ Double Detonation mechanism (sub-</a:t>
            </a:r>
            <a:r>
              <a:rPr lang="en-US" sz="3200" dirty="0" err="1"/>
              <a:t>M</a:t>
            </a:r>
            <a:r>
              <a:rPr lang="en-US" sz="3200" baseline="-25000" dirty="0" err="1"/>
              <a:t>Ch</a:t>
            </a:r>
            <a:r>
              <a:rPr lang="en-US" sz="3200" dirty="0"/>
              <a:t>)</a:t>
            </a:r>
          </a:p>
          <a:p>
            <a:pPr algn="ctr"/>
            <a:r>
              <a:rPr lang="en-US" sz="3200" dirty="0"/>
              <a:t> (CO and </a:t>
            </a:r>
            <a:r>
              <a:rPr lang="en-US" sz="3200" dirty="0" err="1"/>
              <a:t>ONe</a:t>
            </a:r>
            <a:r>
              <a:rPr lang="en-US" sz="3200" dirty="0"/>
              <a:t> WDs)</a:t>
            </a:r>
          </a:p>
        </p:txBody>
      </p:sp>
      <p:sp>
        <p:nvSpPr>
          <p:cNvPr id="3" name="TextBox 2">
            <a:extLst>
              <a:ext uri="{FF2B5EF4-FFF2-40B4-BE49-F238E27FC236}">
                <a16:creationId xmlns:a16="http://schemas.microsoft.com/office/drawing/2014/main" id="{6FABB75B-E512-9A47-8C26-625B00CE396C}"/>
              </a:ext>
            </a:extLst>
          </p:cNvPr>
          <p:cNvSpPr txBox="1"/>
          <p:nvPr/>
        </p:nvSpPr>
        <p:spPr>
          <a:xfrm>
            <a:off x="3216491" y="1449142"/>
            <a:ext cx="5731566" cy="584775"/>
          </a:xfrm>
          <a:prstGeom prst="rect">
            <a:avLst/>
          </a:prstGeom>
          <a:noFill/>
        </p:spPr>
        <p:txBody>
          <a:bodyPr wrap="square" rtlCol="0">
            <a:spAutoFit/>
          </a:bodyPr>
          <a:lstStyle/>
          <a:p>
            <a:pPr algn="ctr"/>
            <a:r>
              <a:rPr lang="en-AU" sz="3200" dirty="0">
                <a:solidFill>
                  <a:srgbClr val="B851FF"/>
                </a:solidFill>
              </a:rPr>
              <a:t>BSE (Hurley et al,2002)</a:t>
            </a:r>
          </a:p>
        </p:txBody>
      </p:sp>
      <p:sp>
        <p:nvSpPr>
          <p:cNvPr id="11" name="TextBox 10">
            <a:extLst>
              <a:ext uri="{FF2B5EF4-FFF2-40B4-BE49-F238E27FC236}">
                <a16:creationId xmlns:a16="http://schemas.microsoft.com/office/drawing/2014/main" id="{861169B2-F74B-ED47-80BF-4DB2D3D1B3EA}"/>
              </a:ext>
            </a:extLst>
          </p:cNvPr>
          <p:cNvSpPr txBox="1"/>
          <p:nvPr/>
        </p:nvSpPr>
        <p:spPr>
          <a:xfrm>
            <a:off x="3973854" y="3317277"/>
            <a:ext cx="4009954" cy="584775"/>
          </a:xfrm>
          <a:prstGeom prst="rect">
            <a:avLst/>
          </a:prstGeom>
          <a:noFill/>
        </p:spPr>
        <p:txBody>
          <a:bodyPr wrap="square" rtlCol="0">
            <a:spAutoFit/>
          </a:bodyPr>
          <a:lstStyle/>
          <a:p>
            <a:pPr algn="ctr"/>
            <a:r>
              <a:rPr lang="en-AU" sz="3200" dirty="0">
                <a:solidFill>
                  <a:schemeClr val="accent2">
                    <a:lumMod val="75000"/>
                  </a:schemeClr>
                </a:solidFill>
              </a:rPr>
              <a:t>☠️</a:t>
            </a:r>
            <a:r>
              <a:rPr lang="en-AU" sz="3200" dirty="0">
                <a:solidFill>
                  <a:schemeClr val="accent5">
                    <a:lumMod val="60000"/>
                    <a:lumOff val="40000"/>
                  </a:schemeClr>
                </a:solidFill>
              </a:rPr>
              <a:t>Model treatment</a:t>
            </a:r>
            <a:r>
              <a:rPr lang="en-AU" sz="3200" dirty="0">
                <a:solidFill>
                  <a:schemeClr val="accent2">
                    <a:lumMod val="75000"/>
                  </a:schemeClr>
                </a:solidFill>
              </a:rPr>
              <a:t>☠️</a:t>
            </a:r>
          </a:p>
        </p:txBody>
      </p:sp>
      <p:sp>
        <p:nvSpPr>
          <p:cNvPr id="9" name="Title 1">
            <a:extLst>
              <a:ext uri="{FF2B5EF4-FFF2-40B4-BE49-F238E27FC236}">
                <a16:creationId xmlns:a16="http://schemas.microsoft.com/office/drawing/2014/main" id="{BFD13E21-EE8D-B445-A716-E2E1596E05D0}"/>
              </a:ext>
            </a:extLst>
          </p:cNvPr>
          <p:cNvSpPr txBox="1">
            <a:spLocks/>
          </p:cNvSpPr>
          <p:nvPr/>
        </p:nvSpPr>
        <p:spPr>
          <a:xfrm>
            <a:off x="0" y="-43406"/>
            <a:ext cx="12191999" cy="139509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Type </a:t>
            </a:r>
            <a:r>
              <a:rPr lang="en-US" sz="4800" b="1" dirty="0" err="1"/>
              <a:t>Ia</a:t>
            </a:r>
            <a:r>
              <a:rPr lang="en-US" sz="4800" b="1" dirty="0"/>
              <a:t> </a:t>
            </a:r>
            <a:r>
              <a:rPr lang="en-US" sz="4800" b="1" dirty="0" err="1"/>
              <a:t>SNe</a:t>
            </a:r>
            <a:endParaRPr lang="en-US" sz="4800" b="1" dirty="0"/>
          </a:p>
        </p:txBody>
      </p:sp>
      <p:sp>
        <p:nvSpPr>
          <p:cNvPr id="7" name="TextBox 6">
            <a:extLst>
              <a:ext uri="{FF2B5EF4-FFF2-40B4-BE49-F238E27FC236}">
                <a16:creationId xmlns:a16="http://schemas.microsoft.com/office/drawing/2014/main" id="{0EB7454F-316F-B845-BB53-896A161ED5D7}"/>
              </a:ext>
            </a:extLst>
          </p:cNvPr>
          <p:cNvSpPr txBox="1"/>
          <p:nvPr/>
        </p:nvSpPr>
        <p:spPr>
          <a:xfrm>
            <a:off x="522513" y="5552650"/>
            <a:ext cx="10956472" cy="585866"/>
          </a:xfrm>
          <a:prstGeom prst="rect">
            <a:avLst/>
          </a:prstGeom>
          <a:solidFill>
            <a:srgbClr val="E2F0D9">
              <a:alpha val="20000"/>
            </a:srgbClr>
          </a:solidFill>
        </p:spPr>
        <p:txBody>
          <a:bodyPr wrap="square" tIns="46800" rtlCol="0">
            <a:spAutoFit/>
          </a:bodyPr>
          <a:lstStyle/>
          <a:p>
            <a:pPr algn="ctr"/>
            <a:r>
              <a:rPr lang="en-US" sz="3200" dirty="0"/>
              <a:t>Debatable whether DD and sub-</a:t>
            </a:r>
            <a:r>
              <a:rPr lang="en-US" sz="3200" dirty="0" err="1"/>
              <a:t>M</a:t>
            </a:r>
            <a:r>
              <a:rPr lang="en-US" sz="3200" baseline="-25000" dirty="0" err="1"/>
              <a:t>Ch</a:t>
            </a:r>
            <a:r>
              <a:rPr lang="en-US" sz="3200" baseline="-25000" dirty="0"/>
              <a:t> </a:t>
            </a:r>
            <a:r>
              <a:rPr lang="en-US" sz="3200" dirty="0"/>
              <a:t>always explode</a:t>
            </a:r>
          </a:p>
        </p:txBody>
      </p:sp>
      <p:sp>
        <p:nvSpPr>
          <p:cNvPr id="10" name="TextBox 9">
            <a:extLst>
              <a:ext uri="{FF2B5EF4-FFF2-40B4-BE49-F238E27FC236}">
                <a16:creationId xmlns:a16="http://schemas.microsoft.com/office/drawing/2014/main" id="{AEAAA2E0-CAC6-BD45-93EA-FA9E2CD964F1}"/>
              </a:ext>
            </a:extLst>
          </p:cNvPr>
          <p:cNvSpPr txBox="1"/>
          <p:nvPr/>
        </p:nvSpPr>
        <p:spPr>
          <a:xfrm>
            <a:off x="4773526" y="4967875"/>
            <a:ext cx="2454442" cy="584775"/>
          </a:xfrm>
          <a:prstGeom prst="rect">
            <a:avLst/>
          </a:prstGeom>
          <a:noFill/>
        </p:spPr>
        <p:txBody>
          <a:bodyPr wrap="square" rtlCol="0">
            <a:spAutoFit/>
          </a:bodyPr>
          <a:lstStyle/>
          <a:p>
            <a:pPr algn="ctr"/>
            <a:r>
              <a:rPr lang="en-AU" sz="3200" dirty="0">
                <a:solidFill>
                  <a:schemeClr val="accent6">
                    <a:lumMod val="40000"/>
                    <a:lumOff val="60000"/>
                  </a:schemeClr>
                </a:solidFill>
              </a:rPr>
              <a:t>Nature (?)</a:t>
            </a:r>
          </a:p>
        </p:txBody>
      </p:sp>
    </p:spTree>
    <p:extLst>
      <p:ext uri="{BB962C8B-B14F-4D97-AF65-F5344CB8AC3E}">
        <p14:creationId xmlns:p14="http://schemas.microsoft.com/office/powerpoint/2010/main" val="554856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FB7AAE2-A363-9C40-9E68-E0C610374EAF}"/>
              </a:ext>
            </a:extLst>
          </p:cNvPr>
          <p:cNvSpPr txBox="1"/>
          <p:nvPr/>
        </p:nvSpPr>
        <p:spPr>
          <a:xfrm>
            <a:off x="522513" y="2033917"/>
            <a:ext cx="10956473" cy="2555636"/>
          </a:xfrm>
          <a:prstGeom prst="rect">
            <a:avLst/>
          </a:prstGeom>
          <a:solidFill>
            <a:srgbClr val="7030A0">
              <a:alpha val="20000"/>
            </a:srgbClr>
          </a:solidFill>
        </p:spPr>
        <p:txBody>
          <a:bodyPr wrap="square" tIns="46800" rtlCol="0">
            <a:spAutoFit/>
          </a:bodyPr>
          <a:lstStyle/>
          <a:p>
            <a:pPr algn="ctr"/>
            <a:r>
              <a:rPr lang="en-US" sz="3200" dirty="0"/>
              <a:t>Tracks novae </a:t>
            </a:r>
            <a:r>
              <a:rPr lang="en-US" sz="3200" i="1" dirty="0"/>
              <a:t>conditions</a:t>
            </a:r>
            <a:r>
              <a:rPr lang="en-US" sz="3200" dirty="0"/>
              <a:t> based on a flat </a:t>
            </a:r>
            <a:r>
              <a:rPr lang="en-US" sz="3200" dirty="0" err="1"/>
              <a:t>Ṁ</a:t>
            </a:r>
            <a:r>
              <a:rPr lang="en-US" sz="3200" dirty="0"/>
              <a:t> threshold</a:t>
            </a:r>
          </a:p>
          <a:p>
            <a:pPr algn="ctr"/>
            <a:r>
              <a:rPr lang="en-US" sz="3200" dirty="0"/>
              <a:t>Accretion efficiencies set directly as a desired constant.</a:t>
            </a:r>
          </a:p>
          <a:p>
            <a:pPr algn="ctr"/>
            <a:r>
              <a:rPr lang="en-US" sz="3200" dirty="0"/>
              <a:t>No distinction between H, He donors.</a:t>
            </a:r>
          </a:p>
          <a:p>
            <a:pPr algn="ctr"/>
            <a:r>
              <a:rPr lang="en-US" sz="3200" dirty="0"/>
              <a:t>No distinction between CO or </a:t>
            </a:r>
            <a:r>
              <a:rPr lang="en-US" sz="3200" dirty="0" err="1"/>
              <a:t>ONe</a:t>
            </a:r>
            <a:r>
              <a:rPr lang="en-US" sz="3200" dirty="0"/>
              <a:t> WDs</a:t>
            </a:r>
          </a:p>
          <a:p>
            <a:pPr algn="ctr"/>
            <a:endParaRPr lang="en-US" sz="3200" dirty="0"/>
          </a:p>
        </p:txBody>
      </p:sp>
      <p:sp>
        <p:nvSpPr>
          <p:cNvPr id="8" name="TextBox 7">
            <a:extLst>
              <a:ext uri="{FF2B5EF4-FFF2-40B4-BE49-F238E27FC236}">
                <a16:creationId xmlns:a16="http://schemas.microsoft.com/office/drawing/2014/main" id="{D078F6FA-027F-C44F-BB0B-7F60674BF13A}"/>
              </a:ext>
            </a:extLst>
          </p:cNvPr>
          <p:cNvSpPr txBox="1"/>
          <p:nvPr/>
        </p:nvSpPr>
        <p:spPr>
          <a:xfrm>
            <a:off x="522514" y="4451958"/>
            <a:ext cx="10956473" cy="1078309"/>
          </a:xfrm>
          <a:prstGeom prst="rect">
            <a:avLst/>
          </a:prstGeom>
          <a:solidFill>
            <a:schemeClr val="accent5">
              <a:lumMod val="75000"/>
              <a:alpha val="20000"/>
            </a:schemeClr>
          </a:solidFill>
        </p:spPr>
        <p:txBody>
          <a:bodyPr wrap="square" tIns="46800" rtlCol="0">
            <a:spAutoFit/>
          </a:bodyPr>
          <a:lstStyle/>
          <a:p>
            <a:pPr algn="ctr"/>
            <a:r>
              <a:rPr lang="en-US" sz="3200" dirty="0"/>
              <a:t>Track individual nova </a:t>
            </a:r>
            <a:r>
              <a:rPr lang="en-US" sz="3200" i="1" dirty="0"/>
              <a:t>events.</a:t>
            </a:r>
          </a:p>
          <a:p>
            <a:pPr algn="ctr"/>
            <a:r>
              <a:rPr lang="en-US" sz="3200" dirty="0"/>
              <a:t>Event trigger based on </a:t>
            </a:r>
            <a:r>
              <a:rPr lang="en-US" sz="3200" dirty="0" err="1"/>
              <a:t>Ṁ</a:t>
            </a:r>
            <a:r>
              <a:rPr lang="en-US" sz="3200" dirty="0"/>
              <a:t> and M</a:t>
            </a:r>
            <a:r>
              <a:rPr lang="en-US" sz="3200" baseline="-25000" dirty="0"/>
              <a:t>WD</a:t>
            </a:r>
            <a:endParaRPr lang="en-US" sz="3200" dirty="0"/>
          </a:p>
        </p:txBody>
      </p:sp>
      <p:sp>
        <p:nvSpPr>
          <p:cNvPr id="3" name="TextBox 2">
            <a:extLst>
              <a:ext uri="{FF2B5EF4-FFF2-40B4-BE49-F238E27FC236}">
                <a16:creationId xmlns:a16="http://schemas.microsoft.com/office/drawing/2014/main" id="{6FABB75B-E512-9A47-8C26-625B00CE396C}"/>
              </a:ext>
            </a:extLst>
          </p:cNvPr>
          <p:cNvSpPr txBox="1"/>
          <p:nvPr/>
        </p:nvSpPr>
        <p:spPr>
          <a:xfrm>
            <a:off x="3216491" y="1449142"/>
            <a:ext cx="5731566" cy="584775"/>
          </a:xfrm>
          <a:prstGeom prst="rect">
            <a:avLst/>
          </a:prstGeom>
          <a:noFill/>
        </p:spPr>
        <p:txBody>
          <a:bodyPr wrap="square" rtlCol="0">
            <a:spAutoFit/>
          </a:bodyPr>
          <a:lstStyle/>
          <a:p>
            <a:pPr algn="ctr"/>
            <a:r>
              <a:rPr lang="en-AU" sz="3200" dirty="0">
                <a:solidFill>
                  <a:srgbClr val="B851FF"/>
                </a:solidFill>
              </a:rPr>
              <a:t>BSE (Hurley et al,2002)</a:t>
            </a:r>
          </a:p>
        </p:txBody>
      </p:sp>
      <p:sp>
        <p:nvSpPr>
          <p:cNvPr id="11" name="TextBox 10">
            <a:extLst>
              <a:ext uri="{FF2B5EF4-FFF2-40B4-BE49-F238E27FC236}">
                <a16:creationId xmlns:a16="http://schemas.microsoft.com/office/drawing/2014/main" id="{861169B2-F74B-ED47-80BF-4DB2D3D1B3EA}"/>
              </a:ext>
            </a:extLst>
          </p:cNvPr>
          <p:cNvSpPr txBox="1"/>
          <p:nvPr/>
        </p:nvSpPr>
        <p:spPr>
          <a:xfrm>
            <a:off x="3973855" y="3879669"/>
            <a:ext cx="4009954" cy="584775"/>
          </a:xfrm>
          <a:prstGeom prst="rect">
            <a:avLst/>
          </a:prstGeom>
          <a:noFill/>
        </p:spPr>
        <p:txBody>
          <a:bodyPr wrap="square" rtlCol="0">
            <a:spAutoFit/>
          </a:bodyPr>
          <a:lstStyle/>
          <a:p>
            <a:pPr algn="ctr"/>
            <a:r>
              <a:rPr lang="en-AU" sz="3200" dirty="0">
                <a:solidFill>
                  <a:schemeClr val="accent2">
                    <a:lumMod val="75000"/>
                  </a:schemeClr>
                </a:solidFill>
              </a:rPr>
              <a:t>☠️</a:t>
            </a:r>
            <a:r>
              <a:rPr lang="en-AU" sz="3200" dirty="0">
                <a:solidFill>
                  <a:schemeClr val="accent5">
                    <a:lumMod val="60000"/>
                    <a:lumOff val="40000"/>
                  </a:schemeClr>
                </a:solidFill>
              </a:rPr>
              <a:t>Model treatment</a:t>
            </a:r>
            <a:r>
              <a:rPr lang="en-AU" sz="3200" dirty="0">
                <a:solidFill>
                  <a:schemeClr val="accent2">
                    <a:lumMod val="75000"/>
                  </a:schemeClr>
                </a:solidFill>
              </a:rPr>
              <a:t>☠️</a:t>
            </a:r>
          </a:p>
        </p:txBody>
      </p:sp>
      <p:sp>
        <p:nvSpPr>
          <p:cNvPr id="9" name="Title 1">
            <a:extLst>
              <a:ext uri="{FF2B5EF4-FFF2-40B4-BE49-F238E27FC236}">
                <a16:creationId xmlns:a16="http://schemas.microsoft.com/office/drawing/2014/main" id="{BFD13E21-EE8D-B445-A716-E2E1596E05D0}"/>
              </a:ext>
            </a:extLst>
          </p:cNvPr>
          <p:cNvSpPr txBox="1">
            <a:spLocks/>
          </p:cNvSpPr>
          <p:nvPr/>
        </p:nvSpPr>
        <p:spPr>
          <a:xfrm>
            <a:off x="0" y="-43406"/>
            <a:ext cx="12191999" cy="139509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Novae 1</a:t>
            </a:r>
          </a:p>
        </p:txBody>
      </p:sp>
      <p:sp>
        <p:nvSpPr>
          <p:cNvPr id="7" name="TextBox 6">
            <a:extLst>
              <a:ext uri="{FF2B5EF4-FFF2-40B4-BE49-F238E27FC236}">
                <a16:creationId xmlns:a16="http://schemas.microsoft.com/office/drawing/2014/main" id="{0EB7454F-316F-B845-BB53-896A161ED5D7}"/>
              </a:ext>
            </a:extLst>
          </p:cNvPr>
          <p:cNvSpPr txBox="1"/>
          <p:nvPr/>
        </p:nvSpPr>
        <p:spPr>
          <a:xfrm>
            <a:off x="522514" y="6157824"/>
            <a:ext cx="10956472" cy="585866"/>
          </a:xfrm>
          <a:prstGeom prst="rect">
            <a:avLst/>
          </a:prstGeom>
          <a:solidFill>
            <a:srgbClr val="E2F0D9">
              <a:alpha val="20000"/>
            </a:srgbClr>
          </a:solidFill>
        </p:spPr>
        <p:txBody>
          <a:bodyPr wrap="square" tIns="46800" rtlCol="0">
            <a:spAutoFit/>
          </a:bodyPr>
          <a:lstStyle/>
          <a:p>
            <a:pPr algn="ctr"/>
            <a:r>
              <a:rPr lang="en-US" sz="3200" dirty="0"/>
              <a:t>Debatable whether DD and sub-</a:t>
            </a:r>
            <a:r>
              <a:rPr lang="en-US" sz="3200" dirty="0" err="1"/>
              <a:t>M</a:t>
            </a:r>
            <a:r>
              <a:rPr lang="en-US" sz="3200" baseline="-25000" dirty="0" err="1"/>
              <a:t>Ch</a:t>
            </a:r>
            <a:r>
              <a:rPr lang="en-US" sz="3200" baseline="-25000" dirty="0"/>
              <a:t> </a:t>
            </a:r>
            <a:r>
              <a:rPr lang="en-US" sz="3200" dirty="0"/>
              <a:t>always explode</a:t>
            </a:r>
          </a:p>
        </p:txBody>
      </p:sp>
      <p:sp>
        <p:nvSpPr>
          <p:cNvPr id="10" name="TextBox 9">
            <a:extLst>
              <a:ext uri="{FF2B5EF4-FFF2-40B4-BE49-F238E27FC236}">
                <a16:creationId xmlns:a16="http://schemas.microsoft.com/office/drawing/2014/main" id="{AEAAA2E0-CAC6-BD45-93EA-FA9E2CD964F1}"/>
              </a:ext>
            </a:extLst>
          </p:cNvPr>
          <p:cNvSpPr txBox="1"/>
          <p:nvPr/>
        </p:nvSpPr>
        <p:spPr>
          <a:xfrm>
            <a:off x="4773527" y="5573049"/>
            <a:ext cx="2454442" cy="584775"/>
          </a:xfrm>
          <a:prstGeom prst="rect">
            <a:avLst/>
          </a:prstGeom>
          <a:noFill/>
        </p:spPr>
        <p:txBody>
          <a:bodyPr wrap="square" rtlCol="0">
            <a:spAutoFit/>
          </a:bodyPr>
          <a:lstStyle/>
          <a:p>
            <a:pPr algn="ctr"/>
            <a:r>
              <a:rPr lang="en-AU" sz="3200" dirty="0">
                <a:solidFill>
                  <a:schemeClr val="accent6">
                    <a:lumMod val="40000"/>
                    <a:lumOff val="60000"/>
                  </a:schemeClr>
                </a:solidFill>
              </a:rPr>
              <a:t>Nature (?)</a:t>
            </a:r>
          </a:p>
        </p:txBody>
      </p:sp>
    </p:spTree>
    <p:extLst>
      <p:ext uri="{BB962C8B-B14F-4D97-AF65-F5344CB8AC3E}">
        <p14:creationId xmlns:p14="http://schemas.microsoft.com/office/powerpoint/2010/main" val="1104459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8F6FA-027F-C44F-BB0B-7F60674BF13A}"/>
              </a:ext>
            </a:extLst>
          </p:cNvPr>
          <p:cNvSpPr txBox="1"/>
          <p:nvPr/>
        </p:nvSpPr>
        <p:spPr>
          <a:xfrm>
            <a:off x="522514" y="1936464"/>
            <a:ext cx="10956473" cy="2063194"/>
          </a:xfrm>
          <a:prstGeom prst="rect">
            <a:avLst/>
          </a:prstGeom>
          <a:solidFill>
            <a:schemeClr val="accent5">
              <a:lumMod val="75000"/>
              <a:alpha val="20000"/>
            </a:schemeClr>
          </a:solidFill>
        </p:spPr>
        <p:txBody>
          <a:bodyPr wrap="square" tIns="46800" rtlCol="0">
            <a:spAutoFit/>
          </a:bodyPr>
          <a:lstStyle/>
          <a:p>
            <a:pPr algn="ctr"/>
            <a:r>
              <a:rPr lang="en-US" sz="3200" dirty="0"/>
              <a:t>Track individual nova </a:t>
            </a:r>
            <a:r>
              <a:rPr lang="en-US" sz="3200" i="1" dirty="0"/>
              <a:t>events.</a:t>
            </a:r>
          </a:p>
          <a:p>
            <a:pPr algn="ctr"/>
            <a:r>
              <a:rPr lang="en-US" sz="3200" dirty="0"/>
              <a:t>Event trigger and accretion efficiency based on </a:t>
            </a:r>
            <a:r>
              <a:rPr lang="en-US" sz="3200" dirty="0" err="1"/>
              <a:t>Ṁ</a:t>
            </a:r>
            <a:r>
              <a:rPr lang="en-US" sz="3200" dirty="0"/>
              <a:t> and M</a:t>
            </a:r>
            <a:r>
              <a:rPr lang="en-US" sz="3200" baseline="-25000" dirty="0"/>
              <a:t>WD</a:t>
            </a:r>
          </a:p>
          <a:p>
            <a:pPr algn="ctr"/>
            <a:r>
              <a:rPr lang="en-US" sz="3200" dirty="0"/>
              <a:t>Different fits for H and He donors.</a:t>
            </a:r>
          </a:p>
          <a:p>
            <a:pPr algn="ctr"/>
            <a:r>
              <a:rPr lang="en-US" sz="3200" dirty="0"/>
              <a:t>COWDs and </a:t>
            </a:r>
            <a:r>
              <a:rPr lang="en-US" sz="3200" dirty="0" err="1"/>
              <a:t>ONeWDs</a:t>
            </a:r>
            <a:r>
              <a:rPr lang="en-US" sz="3200" dirty="0"/>
              <a:t> treated the same.</a:t>
            </a:r>
          </a:p>
        </p:txBody>
      </p:sp>
      <p:sp>
        <p:nvSpPr>
          <p:cNvPr id="11" name="TextBox 10">
            <a:extLst>
              <a:ext uri="{FF2B5EF4-FFF2-40B4-BE49-F238E27FC236}">
                <a16:creationId xmlns:a16="http://schemas.microsoft.com/office/drawing/2014/main" id="{861169B2-F74B-ED47-80BF-4DB2D3D1B3EA}"/>
              </a:ext>
            </a:extLst>
          </p:cNvPr>
          <p:cNvSpPr txBox="1"/>
          <p:nvPr/>
        </p:nvSpPr>
        <p:spPr>
          <a:xfrm>
            <a:off x="3973855" y="1364175"/>
            <a:ext cx="4009954" cy="584775"/>
          </a:xfrm>
          <a:prstGeom prst="rect">
            <a:avLst/>
          </a:prstGeom>
          <a:noFill/>
        </p:spPr>
        <p:txBody>
          <a:bodyPr wrap="square" rtlCol="0">
            <a:spAutoFit/>
          </a:bodyPr>
          <a:lstStyle/>
          <a:p>
            <a:pPr algn="ctr"/>
            <a:r>
              <a:rPr lang="en-AU" sz="3200" dirty="0">
                <a:solidFill>
                  <a:schemeClr val="accent2">
                    <a:lumMod val="75000"/>
                  </a:schemeClr>
                </a:solidFill>
              </a:rPr>
              <a:t>☠️</a:t>
            </a:r>
            <a:r>
              <a:rPr lang="en-AU" sz="3200" dirty="0">
                <a:solidFill>
                  <a:schemeClr val="accent5">
                    <a:lumMod val="60000"/>
                    <a:lumOff val="40000"/>
                  </a:schemeClr>
                </a:solidFill>
              </a:rPr>
              <a:t>Model treatment</a:t>
            </a:r>
            <a:r>
              <a:rPr lang="en-AU" sz="3200" dirty="0">
                <a:solidFill>
                  <a:schemeClr val="accent2">
                    <a:lumMod val="75000"/>
                  </a:schemeClr>
                </a:solidFill>
              </a:rPr>
              <a:t>☠️</a:t>
            </a:r>
          </a:p>
        </p:txBody>
      </p:sp>
      <p:sp>
        <p:nvSpPr>
          <p:cNvPr id="9" name="Title 1">
            <a:extLst>
              <a:ext uri="{FF2B5EF4-FFF2-40B4-BE49-F238E27FC236}">
                <a16:creationId xmlns:a16="http://schemas.microsoft.com/office/drawing/2014/main" id="{BFD13E21-EE8D-B445-A716-E2E1596E05D0}"/>
              </a:ext>
            </a:extLst>
          </p:cNvPr>
          <p:cNvSpPr txBox="1">
            <a:spLocks/>
          </p:cNvSpPr>
          <p:nvPr/>
        </p:nvSpPr>
        <p:spPr>
          <a:xfrm>
            <a:off x="0" y="-43406"/>
            <a:ext cx="12191999" cy="1395095"/>
          </a:xfrm>
          <a:prstGeom prst="rect">
            <a:avLst/>
          </a:prstGeo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Novae 2</a:t>
            </a:r>
          </a:p>
        </p:txBody>
      </p:sp>
      <p:sp>
        <p:nvSpPr>
          <p:cNvPr id="7" name="TextBox 6">
            <a:extLst>
              <a:ext uri="{FF2B5EF4-FFF2-40B4-BE49-F238E27FC236}">
                <a16:creationId xmlns:a16="http://schemas.microsoft.com/office/drawing/2014/main" id="{0EB7454F-316F-B845-BB53-896A161ED5D7}"/>
              </a:ext>
            </a:extLst>
          </p:cNvPr>
          <p:cNvSpPr txBox="1"/>
          <p:nvPr/>
        </p:nvSpPr>
        <p:spPr>
          <a:xfrm>
            <a:off x="522515" y="4571947"/>
            <a:ext cx="10956472" cy="1078309"/>
          </a:xfrm>
          <a:prstGeom prst="rect">
            <a:avLst/>
          </a:prstGeom>
          <a:solidFill>
            <a:srgbClr val="E2F0D9">
              <a:alpha val="20000"/>
            </a:srgbClr>
          </a:solidFill>
        </p:spPr>
        <p:txBody>
          <a:bodyPr wrap="square" tIns="46800" rtlCol="0">
            <a:spAutoFit/>
          </a:bodyPr>
          <a:lstStyle/>
          <a:p>
            <a:pPr algn="ctr"/>
            <a:r>
              <a:rPr lang="en-US" sz="3200" dirty="0"/>
              <a:t>Major uncertainties concern mixing and efficiencies</a:t>
            </a:r>
          </a:p>
          <a:p>
            <a:pPr algn="ctr"/>
            <a:r>
              <a:rPr lang="en-US" sz="3200" dirty="0"/>
              <a:t>Fast vs slow novae</a:t>
            </a:r>
          </a:p>
        </p:txBody>
      </p:sp>
      <p:sp>
        <p:nvSpPr>
          <p:cNvPr id="10" name="TextBox 9">
            <a:extLst>
              <a:ext uri="{FF2B5EF4-FFF2-40B4-BE49-F238E27FC236}">
                <a16:creationId xmlns:a16="http://schemas.microsoft.com/office/drawing/2014/main" id="{AEAAA2E0-CAC6-BD45-93EA-FA9E2CD964F1}"/>
              </a:ext>
            </a:extLst>
          </p:cNvPr>
          <p:cNvSpPr txBox="1"/>
          <p:nvPr/>
        </p:nvSpPr>
        <p:spPr>
          <a:xfrm>
            <a:off x="4773528" y="3987172"/>
            <a:ext cx="2454442" cy="584775"/>
          </a:xfrm>
          <a:prstGeom prst="rect">
            <a:avLst/>
          </a:prstGeom>
          <a:noFill/>
        </p:spPr>
        <p:txBody>
          <a:bodyPr wrap="square" rtlCol="0">
            <a:spAutoFit/>
          </a:bodyPr>
          <a:lstStyle/>
          <a:p>
            <a:pPr algn="ctr"/>
            <a:r>
              <a:rPr lang="en-AU" sz="3200" dirty="0">
                <a:solidFill>
                  <a:schemeClr val="accent6">
                    <a:lumMod val="40000"/>
                    <a:lumOff val="60000"/>
                  </a:schemeClr>
                </a:solidFill>
              </a:rPr>
              <a:t>Nature (?)</a:t>
            </a:r>
          </a:p>
        </p:txBody>
      </p:sp>
    </p:spTree>
    <p:extLst>
      <p:ext uri="{BB962C8B-B14F-4D97-AF65-F5344CB8AC3E}">
        <p14:creationId xmlns:p14="http://schemas.microsoft.com/office/powerpoint/2010/main" val="3827650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0"/>
            <a:ext cx="10515600" cy="89863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What you </a:t>
            </a:r>
            <a:r>
              <a:rPr lang="en-US" b="1" dirty="0">
                <a:solidFill>
                  <a:srgbClr val="FFC000"/>
                </a:solidFill>
              </a:rPr>
              <a:t>get</a:t>
            </a:r>
          </a:p>
        </p:txBody>
      </p:sp>
      <p:sp>
        <p:nvSpPr>
          <p:cNvPr id="2" name="TextBox 1">
            <a:extLst>
              <a:ext uri="{FF2B5EF4-FFF2-40B4-BE49-F238E27FC236}">
                <a16:creationId xmlns:a16="http://schemas.microsoft.com/office/drawing/2014/main" id="{928C5F2E-6026-DB40-89FF-AC7251F3EA91}"/>
              </a:ext>
            </a:extLst>
          </p:cNvPr>
          <p:cNvSpPr txBox="1"/>
          <p:nvPr/>
        </p:nvSpPr>
        <p:spPr>
          <a:xfrm>
            <a:off x="3052574" y="2483939"/>
            <a:ext cx="5938684" cy="2062103"/>
          </a:xfrm>
          <a:prstGeom prst="rect">
            <a:avLst/>
          </a:prstGeom>
          <a:noFill/>
        </p:spPr>
        <p:txBody>
          <a:bodyPr wrap="square" rtlCol="0">
            <a:spAutoFit/>
          </a:bodyPr>
          <a:lstStyle/>
          <a:p>
            <a:pPr algn="ctr"/>
            <a:r>
              <a:rPr lang="en-AU" sz="3200" b="1" dirty="0"/>
              <a:t>The ability to </a:t>
            </a:r>
            <a:r>
              <a:rPr lang="en-AU" sz="3200" b="1" dirty="0">
                <a:solidFill>
                  <a:srgbClr val="FFC000"/>
                </a:solidFill>
              </a:rPr>
              <a:t>count nova eruptions</a:t>
            </a:r>
            <a:r>
              <a:rPr lang="en-AU" sz="3200" b="1" dirty="0"/>
              <a:t>.</a:t>
            </a:r>
          </a:p>
          <a:p>
            <a:pPr algn="ctr"/>
            <a:endParaRPr lang="en-AU" sz="3200" b="1" dirty="0"/>
          </a:p>
          <a:p>
            <a:pPr algn="ctr"/>
            <a:r>
              <a:rPr lang="en-AU" sz="3200" b="1" dirty="0"/>
              <a:t>Better WD mass growth</a:t>
            </a:r>
          </a:p>
        </p:txBody>
      </p:sp>
    </p:spTree>
    <p:extLst>
      <p:ext uri="{BB962C8B-B14F-4D97-AF65-F5344CB8AC3E}">
        <p14:creationId xmlns:p14="http://schemas.microsoft.com/office/powerpoint/2010/main" val="73734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B3D3CEE-5CE1-5342-9A0C-B4CDC33B4F68}"/>
              </a:ext>
            </a:extLst>
          </p:cNvPr>
          <p:cNvSpPr>
            <a:spLocks noGrp="1"/>
          </p:cNvSpPr>
          <p:nvPr>
            <p:ph type="title"/>
          </p:nvPr>
        </p:nvSpPr>
        <p:spPr>
          <a:xfrm>
            <a:off x="764116" y="0"/>
            <a:ext cx="10515600" cy="89863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b="1" dirty="0"/>
              <a:t>What you </a:t>
            </a:r>
            <a:r>
              <a:rPr lang="en-US" b="1" dirty="0">
                <a:solidFill>
                  <a:srgbClr val="FFC000"/>
                </a:solidFill>
              </a:rPr>
              <a:t>pay</a:t>
            </a:r>
          </a:p>
        </p:txBody>
      </p:sp>
      <p:sp>
        <p:nvSpPr>
          <p:cNvPr id="2" name="TextBox 1">
            <a:extLst>
              <a:ext uri="{FF2B5EF4-FFF2-40B4-BE49-F238E27FC236}">
                <a16:creationId xmlns:a16="http://schemas.microsoft.com/office/drawing/2014/main" id="{928C5F2E-6026-DB40-89FF-AC7251F3EA91}"/>
              </a:ext>
            </a:extLst>
          </p:cNvPr>
          <p:cNvSpPr txBox="1"/>
          <p:nvPr/>
        </p:nvSpPr>
        <p:spPr>
          <a:xfrm>
            <a:off x="3052574" y="2034760"/>
            <a:ext cx="5938684" cy="2554545"/>
          </a:xfrm>
          <a:prstGeom prst="rect">
            <a:avLst/>
          </a:prstGeom>
          <a:noFill/>
        </p:spPr>
        <p:txBody>
          <a:bodyPr wrap="square" rtlCol="0">
            <a:spAutoFit/>
          </a:bodyPr>
          <a:lstStyle/>
          <a:p>
            <a:pPr algn="ctr"/>
            <a:r>
              <a:rPr lang="en-AU" sz="3200" b="1" dirty="0"/>
              <a:t>To ensure you ‘catch’ all the nova </a:t>
            </a:r>
            <a:r>
              <a:rPr lang="en-AU" sz="3200" b="1" dirty="0" err="1"/>
              <a:t>erruptions</a:t>
            </a:r>
            <a:r>
              <a:rPr lang="en-AU" sz="3200" b="1" dirty="0"/>
              <a:t>, it is necessary to </a:t>
            </a:r>
            <a:r>
              <a:rPr lang="en-AU" sz="3200" b="1" dirty="0">
                <a:solidFill>
                  <a:srgbClr val="FFC000"/>
                </a:solidFill>
              </a:rPr>
              <a:t>limit the physical </a:t>
            </a:r>
            <a:r>
              <a:rPr lang="en-AU" sz="3200" b="1" dirty="0" err="1">
                <a:solidFill>
                  <a:srgbClr val="FFC000"/>
                </a:solidFill>
              </a:rPr>
              <a:t>timestep</a:t>
            </a:r>
            <a:r>
              <a:rPr lang="en-AU" sz="3200" b="1" dirty="0"/>
              <a:t> used by </a:t>
            </a:r>
            <a:r>
              <a:rPr lang="en-AU" sz="3200" b="1" dirty="0" err="1"/>
              <a:t>binary_c</a:t>
            </a:r>
            <a:r>
              <a:rPr lang="en-AU" sz="3200" b="1" dirty="0"/>
              <a:t> to a fraction of the recurrence time.</a:t>
            </a:r>
          </a:p>
        </p:txBody>
      </p:sp>
    </p:spTree>
    <p:extLst>
      <p:ext uri="{BB962C8B-B14F-4D97-AF65-F5344CB8AC3E}">
        <p14:creationId xmlns:p14="http://schemas.microsoft.com/office/powerpoint/2010/main" val="234256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What can they do?</a:t>
            </a:r>
          </a:p>
        </p:txBody>
      </p:sp>
      <p:sp>
        <p:nvSpPr>
          <p:cNvPr id="16" name="TextBox 15">
            <a:extLst>
              <a:ext uri="{FF2B5EF4-FFF2-40B4-BE49-F238E27FC236}">
                <a16:creationId xmlns:a16="http://schemas.microsoft.com/office/drawing/2014/main" id="{79C8A7DE-E131-0B4E-B3AE-B97C1142C315}"/>
              </a:ext>
            </a:extLst>
          </p:cNvPr>
          <p:cNvSpPr txBox="1"/>
          <p:nvPr/>
        </p:nvSpPr>
        <p:spPr>
          <a:xfrm>
            <a:off x="349504" y="1610867"/>
            <a:ext cx="9809469" cy="646331"/>
          </a:xfrm>
          <a:prstGeom prst="rect">
            <a:avLst/>
          </a:prstGeom>
          <a:noFill/>
        </p:spPr>
        <p:txBody>
          <a:bodyPr wrap="square" rtlCol="0">
            <a:spAutoFit/>
          </a:bodyPr>
          <a:lstStyle/>
          <a:p>
            <a:r>
              <a:rPr lang="en-US" sz="3600" b="1" dirty="0">
                <a:solidFill>
                  <a:schemeClr val="accent4"/>
                </a:solidFill>
              </a:rPr>
              <a:t>Explode </a:t>
            </a:r>
            <a:r>
              <a:rPr lang="en-US" sz="3600" dirty="0"/>
              <a:t>in a type </a:t>
            </a:r>
            <a:r>
              <a:rPr lang="en-US" sz="3600" dirty="0" err="1"/>
              <a:t>Ia</a:t>
            </a:r>
            <a:r>
              <a:rPr lang="en-US" sz="3600" dirty="0"/>
              <a:t> SN.</a:t>
            </a:r>
          </a:p>
        </p:txBody>
      </p:sp>
      <p:sp>
        <p:nvSpPr>
          <p:cNvPr id="18" name="TextBox 17">
            <a:extLst>
              <a:ext uri="{FF2B5EF4-FFF2-40B4-BE49-F238E27FC236}">
                <a16:creationId xmlns:a16="http://schemas.microsoft.com/office/drawing/2014/main" id="{8845BE95-8630-5F4A-8C01-F049153DD7CC}"/>
              </a:ext>
            </a:extLst>
          </p:cNvPr>
          <p:cNvSpPr txBox="1"/>
          <p:nvPr/>
        </p:nvSpPr>
        <p:spPr>
          <a:xfrm>
            <a:off x="349502" y="2483854"/>
            <a:ext cx="6484381" cy="646331"/>
          </a:xfrm>
          <a:prstGeom prst="rect">
            <a:avLst/>
          </a:prstGeom>
          <a:noFill/>
        </p:spPr>
        <p:txBody>
          <a:bodyPr wrap="square" rtlCol="0">
            <a:spAutoFit/>
          </a:bodyPr>
          <a:lstStyle/>
          <a:p>
            <a:r>
              <a:rPr lang="en-US" sz="3600" b="1" dirty="0">
                <a:solidFill>
                  <a:schemeClr val="accent4"/>
                </a:solidFill>
              </a:rPr>
              <a:t>Collapse </a:t>
            </a:r>
            <a:r>
              <a:rPr lang="en-US" sz="3600" dirty="0"/>
              <a:t>into a neutron star (AIC).</a:t>
            </a:r>
          </a:p>
        </p:txBody>
      </p:sp>
      <p:sp>
        <p:nvSpPr>
          <p:cNvPr id="21" name="TextBox 20">
            <a:extLst>
              <a:ext uri="{FF2B5EF4-FFF2-40B4-BE49-F238E27FC236}">
                <a16:creationId xmlns:a16="http://schemas.microsoft.com/office/drawing/2014/main" id="{5C72EF1B-398E-5542-97DC-A8E62F465DD5}"/>
              </a:ext>
            </a:extLst>
          </p:cNvPr>
          <p:cNvSpPr txBox="1"/>
          <p:nvPr/>
        </p:nvSpPr>
        <p:spPr>
          <a:xfrm>
            <a:off x="349502" y="3356841"/>
            <a:ext cx="6177777" cy="646331"/>
          </a:xfrm>
          <a:prstGeom prst="rect">
            <a:avLst/>
          </a:prstGeom>
          <a:noFill/>
        </p:spPr>
        <p:txBody>
          <a:bodyPr wrap="square" rtlCol="0">
            <a:spAutoFit/>
          </a:bodyPr>
          <a:lstStyle/>
          <a:p>
            <a:r>
              <a:rPr lang="en-US" sz="3600" b="1" dirty="0">
                <a:solidFill>
                  <a:schemeClr val="accent4"/>
                </a:solidFill>
              </a:rPr>
              <a:t>Erupt </a:t>
            </a:r>
            <a:r>
              <a:rPr lang="en-US" sz="3600" dirty="0"/>
              <a:t>in nova explosions.</a:t>
            </a:r>
            <a:endParaRPr lang="en-US" sz="3600" dirty="0">
              <a:solidFill>
                <a:schemeClr val="accent4"/>
              </a:solidFill>
            </a:endParaRPr>
          </a:p>
        </p:txBody>
      </p:sp>
      <p:sp>
        <p:nvSpPr>
          <p:cNvPr id="23" name="TextBox 22">
            <a:extLst>
              <a:ext uri="{FF2B5EF4-FFF2-40B4-BE49-F238E27FC236}">
                <a16:creationId xmlns:a16="http://schemas.microsoft.com/office/drawing/2014/main" id="{CFB7AAE2-A363-9C40-9E68-E0C610374EAF}"/>
              </a:ext>
            </a:extLst>
          </p:cNvPr>
          <p:cNvSpPr txBox="1"/>
          <p:nvPr/>
        </p:nvSpPr>
        <p:spPr>
          <a:xfrm>
            <a:off x="349502" y="4229828"/>
            <a:ext cx="6484381" cy="1200329"/>
          </a:xfrm>
          <a:prstGeom prst="rect">
            <a:avLst/>
          </a:prstGeom>
          <a:noFill/>
        </p:spPr>
        <p:txBody>
          <a:bodyPr wrap="square" rtlCol="0">
            <a:spAutoFit/>
          </a:bodyPr>
          <a:lstStyle/>
          <a:p>
            <a:r>
              <a:rPr lang="en-US" sz="3600" b="1" dirty="0">
                <a:solidFill>
                  <a:schemeClr val="accent4"/>
                </a:solidFill>
              </a:rPr>
              <a:t>Change </a:t>
            </a:r>
            <a:r>
              <a:rPr lang="en-US" sz="3600" dirty="0"/>
              <a:t>their composition?</a:t>
            </a:r>
          </a:p>
          <a:p>
            <a:r>
              <a:rPr lang="en-US" sz="3600" b="1" dirty="0"/>
              <a:t> </a:t>
            </a:r>
            <a:r>
              <a:rPr lang="en-US" sz="2800" dirty="0"/>
              <a:t>C/O -&gt; O/Ne WD?</a:t>
            </a:r>
            <a:endParaRPr lang="en-US" sz="3600" dirty="0"/>
          </a:p>
        </p:txBody>
      </p:sp>
      <p:pic>
        <p:nvPicPr>
          <p:cNvPr id="10" name="Picture 9">
            <a:extLst>
              <a:ext uri="{FF2B5EF4-FFF2-40B4-BE49-F238E27FC236}">
                <a16:creationId xmlns:a16="http://schemas.microsoft.com/office/drawing/2014/main" id="{D089AADD-14E5-3243-8483-7B4ACAB67F91}"/>
              </a:ext>
            </a:extLst>
          </p:cNvPr>
          <p:cNvPicPr>
            <a:picLocks noChangeAspect="1"/>
          </p:cNvPicPr>
          <p:nvPr/>
        </p:nvPicPr>
        <p:blipFill>
          <a:blip r:embed="rId3"/>
          <a:stretch>
            <a:fillRect/>
          </a:stretch>
        </p:blipFill>
        <p:spPr>
          <a:xfrm>
            <a:off x="6766445" y="1610867"/>
            <a:ext cx="5106437" cy="4491428"/>
          </a:xfrm>
          <a:prstGeom prst="rect">
            <a:avLst/>
          </a:prstGeom>
        </p:spPr>
      </p:pic>
      <p:sp>
        <p:nvSpPr>
          <p:cNvPr id="3" name="Rectangle 2">
            <a:extLst>
              <a:ext uri="{FF2B5EF4-FFF2-40B4-BE49-F238E27FC236}">
                <a16:creationId xmlns:a16="http://schemas.microsoft.com/office/drawing/2014/main" id="{5A0900C3-D9B4-454D-8F6C-BBC4AF698B8D}"/>
              </a:ext>
            </a:extLst>
          </p:cNvPr>
          <p:cNvSpPr/>
          <p:nvPr/>
        </p:nvSpPr>
        <p:spPr>
          <a:xfrm>
            <a:off x="376397" y="1610867"/>
            <a:ext cx="6338180" cy="239230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990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Wider implications: cosmology</a:t>
            </a:r>
          </a:p>
        </p:txBody>
      </p:sp>
      <p:sp>
        <p:nvSpPr>
          <p:cNvPr id="16" name="TextBox 15">
            <a:extLst>
              <a:ext uri="{FF2B5EF4-FFF2-40B4-BE49-F238E27FC236}">
                <a16:creationId xmlns:a16="http://schemas.microsoft.com/office/drawing/2014/main" id="{79C8A7DE-E131-0B4E-B3AE-B97C1142C315}"/>
              </a:ext>
            </a:extLst>
          </p:cNvPr>
          <p:cNvSpPr txBox="1"/>
          <p:nvPr/>
        </p:nvSpPr>
        <p:spPr>
          <a:xfrm>
            <a:off x="322611" y="1405165"/>
            <a:ext cx="4690823" cy="2308324"/>
          </a:xfrm>
          <a:prstGeom prst="rect">
            <a:avLst/>
          </a:prstGeom>
          <a:noFill/>
        </p:spPr>
        <p:txBody>
          <a:bodyPr wrap="square" rtlCol="0">
            <a:spAutoFit/>
          </a:bodyPr>
          <a:lstStyle/>
          <a:p>
            <a:r>
              <a:rPr lang="en-US" sz="3600" dirty="0"/>
              <a:t>Type </a:t>
            </a:r>
            <a:r>
              <a:rPr lang="en-US" sz="3600" dirty="0" err="1"/>
              <a:t>Ia</a:t>
            </a:r>
            <a:r>
              <a:rPr lang="en-US" sz="3600" dirty="0"/>
              <a:t> supernovae form an important rung on the </a:t>
            </a:r>
            <a:r>
              <a:rPr lang="en-US" sz="3600" dirty="0">
                <a:solidFill>
                  <a:schemeClr val="accent4"/>
                </a:solidFill>
              </a:rPr>
              <a:t>cosmic distance ladder</a:t>
            </a:r>
            <a:r>
              <a:rPr lang="en-US" sz="3600" dirty="0"/>
              <a:t>…</a:t>
            </a:r>
          </a:p>
        </p:txBody>
      </p:sp>
      <p:pic>
        <p:nvPicPr>
          <p:cNvPr id="4" name="Picture 3">
            <a:extLst>
              <a:ext uri="{FF2B5EF4-FFF2-40B4-BE49-F238E27FC236}">
                <a16:creationId xmlns:a16="http://schemas.microsoft.com/office/drawing/2014/main" id="{6414AB63-C5CD-444E-BD29-158628C541D2}"/>
              </a:ext>
            </a:extLst>
          </p:cNvPr>
          <p:cNvPicPr>
            <a:picLocks noChangeAspect="1"/>
          </p:cNvPicPr>
          <p:nvPr/>
        </p:nvPicPr>
        <p:blipFill>
          <a:blip r:embed="rId3"/>
          <a:stretch>
            <a:fillRect/>
          </a:stretch>
        </p:blipFill>
        <p:spPr>
          <a:xfrm>
            <a:off x="5205403" y="1459041"/>
            <a:ext cx="6831724" cy="5123793"/>
          </a:xfrm>
          <a:prstGeom prst="rect">
            <a:avLst/>
          </a:prstGeom>
        </p:spPr>
      </p:pic>
      <p:sp>
        <p:nvSpPr>
          <p:cNvPr id="5" name="Oval 4">
            <a:extLst>
              <a:ext uri="{FF2B5EF4-FFF2-40B4-BE49-F238E27FC236}">
                <a16:creationId xmlns:a16="http://schemas.microsoft.com/office/drawing/2014/main" id="{127D5DD4-7524-8A4E-8562-7BCD1E1139ED}"/>
              </a:ext>
            </a:extLst>
          </p:cNvPr>
          <p:cNvSpPr/>
          <p:nvPr/>
        </p:nvSpPr>
        <p:spPr>
          <a:xfrm>
            <a:off x="8416313" y="2191179"/>
            <a:ext cx="2811517" cy="494139"/>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AF44D87E-4E62-2445-BA3A-04A1EA3D5BA0}"/>
              </a:ext>
            </a:extLst>
          </p:cNvPr>
          <p:cNvSpPr txBox="1"/>
          <p:nvPr/>
        </p:nvSpPr>
        <p:spPr>
          <a:xfrm>
            <a:off x="5331527" y="1501672"/>
            <a:ext cx="2459420" cy="276999"/>
          </a:xfrm>
          <a:prstGeom prst="rect">
            <a:avLst/>
          </a:prstGeom>
          <a:noFill/>
        </p:spPr>
        <p:txBody>
          <a:bodyPr wrap="square" rtlCol="0">
            <a:spAutoFit/>
          </a:bodyPr>
          <a:lstStyle/>
          <a:p>
            <a:r>
              <a:rPr lang="en-AU" sz="1100" dirty="0">
                <a:solidFill>
                  <a:schemeClr val="bg1"/>
                </a:solidFill>
              </a:rPr>
              <a:t>Image: Brian </a:t>
            </a:r>
            <a:r>
              <a:rPr lang="en-AU" sz="1200" dirty="0" err="1">
                <a:solidFill>
                  <a:schemeClr val="bg1"/>
                </a:solidFill>
              </a:rPr>
              <a:t>Koberlein</a:t>
            </a:r>
            <a:endParaRPr lang="en-AU" sz="1200" dirty="0">
              <a:solidFill>
                <a:schemeClr val="bg1"/>
              </a:solidFill>
            </a:endParaRPr>
          </a:p>
        </p:txBody>
      </p:sp>
    </p:spTree>
    <p:extLst>
      <p:ext uri="{BB962C8B-B14F-4D97-AF65-F5344CB8AC3E}">
        <p14:creationId xmlns:p14="http://schemas.microsoft.com/office/powerpoint/2010/main" val="2467103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Wider implications: cosmology</a:t>
            </a:r>
          </a:p>
        </p:txBody>
      </p:sp>
      <p:sp>
        <p:nvSpPr>
          <p:cNvPr id="16" name="TextBox 15">
            <a:extLst>
              <a:ext uri="{FF2B5EF4-FFF2-40B4-BE49-F238E27FC236}">
                <a16:creationId xmlns:a16="http://schemas.microsoft.com/office/drawing/2014/main" id="{79C8A7DE-E131-0B4E-B3AE-B97C1142C315}"/>
              </a:ext>
            </a:extLst>
          </p:cNvPr>
          <p:cNvSpPr txBox="1"/>
          <p:nvPr/>
        </p:nvSpPr>
        <p:spPr>
          <a:xfrm>
            <a:off x="322611" y="1405165"/>
            <a:ext cx="4690823" cy="3970318"/>
          </a:xfrm>
          <a:prstGeom prst="rect">
            <a:avLst/>
          </a:prstGeom>
          <a:noFill/>
        </p:spPr>
        <p:txBody>
          <a:bodyPr wrap="square" rtlCol="0">
            <a:spAutoFit/>
          </a:bodyPr>
          <a:lstStyle/>
          <a:p>
            <a:r>
              <a:rPr lang="en-US" sz="3600" dirty="0"/>
              <a:t>Type </a:t>
            </a:r>
            <a:r>
              <a:rPr lang="en-US" sz="3600" dirty="0" err="1"/>
              <a:t>Ia</a:t>
            </a:r>
            <a:r>
              <a:rPr lang="en-US" sz="3600" dirty="0"/>
              <a:t> supernovae form an important rung on the </a:t>
            </a:r>
            <a:r>
              <a:rPr lang="en-US" sz="3600" dirty="0">
                <a:solidFill>
                  <a:schemeClr val="accent4"/>
                </a:solidFill>
              </a:rPr>
              <a:t>cosmic distance ladder</a:t>
            </a:r>
            <a:r>
              <a:rPr lang="en-US" sz="3600" dirty="0"/>
              <a:t>… </a:t>
            </a:r>
          </a:p>
          <a:p>
            <a:r>
              <a:rPr lang="en-US" sz="3600" dirty="0"/>
              <a:t>...But we don’t really understand their progenitors</a:t>
            </a:r>
          </a:p>
        </p:txBody>
      </p:sp>
      <p:pic>
        <p:nvPicPr>
          <p:cNvPr id="4" name="Picture 3">
            <a:extLst>
              <a:ext uri="{FF2B5EF4-FFF2-40B4-BE49-F238E27FC236}">
                <a16:creationId xmlns:a16="http://schemas.microsoft.com/office/drawing/2014/main" id="{6414AB63-C5CD-444E-BD29-158628C541D2}"/>
              </a:ext>
            </a:extLst>
          </p:cNvPr>
          <p:cNvPicPr>
            <a:picLocks noChangeAspect="1"/>
          </p:cNvPicPr>
          <p:nvPr/>
        </p:nvPicPr>
        <p:blipFill>
          <a:blip r:embed="rId3"/>
          <a:stretch>
            <a:fillRect/>
          </a:stretch>
        </p:blipFill>
        <p:spPr>
          <a:xfrm>
            <a:off x="5205403" y="1459041"/>
            <a:ext cx="6831724" cy="5123793"/>
          </a:xfrm>
          <a:prstGeom prst="rect">
            <a:avLst/>
          </a:prstGeom>
        </p:spPr>
      </p:pic>
      <p:sp>
        <p:nvSpPr>
          <p:cNvPr id="5" name="Oval 4">
            <a:extLst>
              <a:ext uri="{FF2B5EF4-FFF2-40B4-BE49-F238E27FC236}">
                <a16:creationId xmlns:a16="http://schemas.microsoft.com/office/drawing/2014/main" id="{127D5DD4-7524-8A4E-8562-7BCD1E1139ED}"/>
              </a:ext>
            </a:extLst>
          </p:cNvPr>
          <p:cNvSpPr/>
          <p:nvPr/>
        </p:nvSpPr>
        <p:spPr>
          <a:xfrm>
            <a:off x="8416313" y="2191179"/>
            <a:ext cx="2811517" cy="494139"/>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38959C48-C224-7D4F-8C47-97C81D81CA83}"/>
              </a:ext>
            </a:extLst>
          </p:cNvPr>
          <p:cNvPicPr>
            <a:picLocks noChangeAspect="1"/>
          </p:cNvPicPr>
          <p:nvPr/>
        </p:nvPicPr>
        <p:blipFill>
          <a:blip r:embed="rId4"/>
          <a:stretch>
            <a:fillRect/>
          </a:stretch>
        </p:blipFill>
        <p:spPr>
          <a:xfrm>
            <a:off x="5205403" y="2835301"/>
            <a:ext cx="4282225" cy="3766483"/>
          </a:xfrm>
          <a:prstGeom prst="rect">
            <a:avLst/>
          </a:prstGeom>
        </p:spPr>
      </p:pic>
      <p:sp>
        <p:nvSpPr>
          <p:cNvPr id="6" name="TextBox 5">
            <a:extLst>
              <a:ext uri="{FF2B5EF4-FFF2-40B4-BE49-F238E27FC236}">
                <a16:creationId xmlns:a16="http://schemas.microsoft.com/office/drawing/2014/main" id="{AF44D87E-4E62-2445-BA3A-04A1EA3D5BA0}"/>
              </a:ext>
            </a:extLst>
          </p:cNvPr>
          <p:cNvSpPr txBox="1"/>
          <p:nvPr/>
        </p:nvSpPr>
        <p:spPr>
          <a:xfrm>
            <a:off x="5331527" y="1501672"/>
            <a:ext cx="2459420" cy="276999"/>
          </a:xfrm>
          <a:prstGeom prst="rect">
            <a:avLst/>
          </a:prstGeom>
          <a:noFill/>
        </p:spPr>
        <p:txBody>
          <a:bodyPr wrap="square" rtlCol="0">
            <a:spAutoFit/>
          </a:bodyPr>
          <a:lstStyle/>
          <a:p>
            <a:r>
              <a:rPr lang="en-AU" sz="1100" dirty="0">
                <a:solidFill>
                  <a:schemeClr val="bg1"/>
                </a:solidFill>
              </a:rPr>
              <a:t>Image: Brian </a:t>
            </a:r>
            <a:r>
              <a:rPr lang="en-AU" sz="1200" dirty="0" err="1">
                <a:solidFill>
                  <a:schemeClr val="bg1"/>
                </a:solidFill>
              </a:rPr>
              <a:t>Koberlein</a:t>
            </a:r>
            <a:endParaRPr lang="en-AU" sz="1200" dirty="0">
              <a:solidFill>
                <a:schemeClr val="bg1"/>
              </a:solidFill>
            </a:endParaRPr>
          </a:p>
        </p:txBody>
      </p:sp>
      <p:sp>
        <p:nvSpPr>
          <p:cNvPr id="9" name="TextBox 8">
            <a:extLst>
              <a:ext uri="{FF2B5EF4-FFF2-40B4-BE49-F238E27FC236}">
                <a16:creationId xmlns:a16="http://schemas.microsoft.com/office/drawing/2014/main" id="{0FC2E328-A7E6-1244-894E-1D22B4277A91}"/>
              </a:ext>
            </a:extLst>
          </p:cNvPr>
          <p:cNvSpPr txBox="1"/>
          <p:nvPr/>
        </p:nvSpPr>
        <p:spPr>
          <a:xfrm>
            <a:off x="5205403" y="6551686"/>
            <a:ext cx="2985247" cy="276999"/>
          </a:xfrm>
          <a:prstGeom prst="rect">
            <a:avLst/>
          </a:prstGeom>
          <a:noFill/>
        </p:spPr>
        <p:txBody>
          <a:bodyPr wrap="square" rtlCol="0">
            <a:spAutoFit/>
          </a:bodyPr>
          <a:lstStyle/>
          <a:p>
            <a:r>
              <a:rPr lang="en-AU" sz="1200" dirty="0"/>
              <a:t>Image: Sky &amp; Telescope</a:t>
            </a:r>
          </a:p>
        </p:txBody>
      </p:sp>
    </p:spTree>
    <p:extLst>
      <p:ext uri="{BB962C8B-B14F-4D97-AF65-F5344CB8AC3E}">
        <p14:creationId xmlns:p14="http://schemas.microsoft.com/office/powerpoint/2010/main" val="1810038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Wider implications: nucleosynthesis</a:t>
            </a:r>
          </a:p>
        </p:txBody>
      </p:sp>
      <p:sp>
        <p:nvSpPr>
          <p:cNvPr id="16" name="TextBox 15">
            <a:extLst>
              <a:ext uri="{FF2B5EF4-FFF2-40B4-BE49-F238E27FC236}">
                <a16:creationId xmlns:a16="http://schemas.microsoft.com/office/drawing/2014/main" id="{79C8A7DE-E131-0B4E-B3AE-B97C1142C315}"/>
              </a:ext>
            </a:extLst>
          </p:cNvPr>
          <p:cNvSpPr txBox="1"/>
          <p:nvPr/>
        </p:nvSpPr>
        <p:spPr>
          <a:xfrm>
            <a:off x="322612" y="1405165"/>
            <a:ext cx="5204129" cy="2554545"/>
          </a:xfrm>
          <a:prstGeom prst="rect">
            <a:avLst/>
          </a:prstGeom>
          <a:noFill/>
        </p:spPr>
        <p:txBody>
          <a:bodyPr wrap="square" rtlCol="0">
            <a:spAutoFit/>
          </a:bodyPr>
          <a:lstStyle/>
          <a:p>
            <a:r>
              <a:rPr lang="en-US" sz="3200" dirty="0"/>
              <a:t>Type </a:t>
            </a:r>
            <a:r>
              <a:rPr lang="en-US" sz="3200" dirty="0" err="1"/>
              <a:t>Ia</a:t>
            </a:r>
            <a:r>
              <a:rPr lang="en-US" sz="3200" dirty="0"/>
              <a:t> supernovae are also extremely important to </a:t>
            </a:r>
            <a:r>
              <a:rPr lang="en-US" sz="3200" dirty="0">
                <a:solidFill>
                  <a:schemeClr val="accent4"/>
                </a:solidFill>
              </a:rPr>
              <a:t>galactic chemical evolution </a:t>
            </a:r>
            <a:r>
              <a:rPr lang="en-US" sz="3200" dirty="0"/>
              <a:t>due to their role in iron production.</a:t>
            </a:r>
          </a:p>
        </p:txBody>
      </p:sp>
      <p:pic>
        <p:nvPicPr>
          <p:cNvPr id="3" name="Picture 2">
            <a:extLst>
              <a:ext uri="{FF2B5EF4-FFF2-40B4-BE49-F238E27FC236}">
                <a16:creationId xmlns:a16="http://schemas.microsoft.com/office/drawing/2014/main" id="{15BFA22B-918C-6044-83D0-1456411557F5}"/>
              </a:ext>
            </a:extLst>
          </p:cNvPr>
          <p:cNvPicPr>
            <a:picLocks noChangeAspect="1"/>
          </p:cNvPicPr>
          <p:nvPr/>
        </p:nvPicPr>
        <p:blipFill rotWithShape="1">
          <a:blip r:embed="rId3"/>
          <a:srcRect l="6144" r="3919" b="22205"/>
          <a:stretch/>
        </p:blipFill>
        <p:spPr>
          <a:xfrm>
            <a:off x="5291840" y="1405164"/>
            <a:ext cx="6900159" cy="4804595"/>
          </a:xfrm>
          <a:prstGeom prst="rect">
            <a:avLst/>
          </a:prstGeom>
        </p:spPr>
      </p:pic>
      <p:sp>
        <p:nvSpPr>
          <p:cNvPr id="9" name="TextBox 8">
            <a:extLst>
              <a:ext uri="{FF2B5EF4-FFF2-40B4-BE49-F238E27FC236}">
                <a16:creationId xmlns:a16="http://schemas.microsoft.com/office/drawing/2014/main" id="{91CF3599-2D35-4645-BCDB-10B6AF201DB6}"/>
              </a:ext>
            </a:extLst>
          </p:cNvPr>
          <p:cNvSpPr txBox="1"/>
          <p:nvPr/>
        </p:nvSpPr>
        <p:spPr>
          <a:xfrm>
            <a:off x="322612" y="4147656"/>
            <a:ext cx="4464541" cy="2062103"/>
          </a:xfrm>
          <a:prstGeom prst="rect">
            <a:avLst/>
          </a:prstGeom>
          <a:noFill/>
        </p:spPr>
        <p:txBody>
          <a:bodyPr wrap="square" rtlCol="0">
            <a:spAutoFit/>
          </a:bodyPr>
          <a:lstStyle/>
          <a:p>
            <a:r>
              <a:rPr lang="en-US" sz="3200" dirty="0"/>
              <a:t>Nova systems are sites for unique nucleosynthesis of lighter elements (eg.</a:t>
            </a:r>
            <a:r>
              <a:rPr lang="en-US" sz="3200" baseline="30000" dirty="0"/>
              <a:t>13</a:t>
            </a:r>
            <a:r>
              <a:rPr lang="en-US" sz="3200" dirty="0"/>
              <a:t>C, </a:t>
            </a:r>
            <a:r>
              <a:rPr lang="en-US" sz="3200" baseline="30000" dirty="0"/>
              <a:t>15</a:t>
            </a:r>
            <a:r>
              <a:rPr lang="en-US" sz="3200" dirty="0"/>
              <a:t>N,</a:t>
            </a:r>
            <a:r>
              <a:rPr lang="en-US" sz="3200" baseline="30000" dirty="0"/>
              <a:t> 17</a:t>
            </a:r>
            <a:r>
              <a:rPr lang="en-US" sz="3200" dirty="0"/>
              <a:t>O)</a:t>
            </a:r>
          </a:p>
        </p:txBody>
      </p:sp>
      <p:sp>
        <p:nvSpPr>
          <p:cNvPr id="7" name="TextBox 6">
            <a:extLst>
              <a:ext uri="{FF2B5EF4-FFF2-40B4-BE49-F238E27FC236}">
                <a16:creationId xmlns:a16="http://schemas.microsoft.com/office/drawing/2014/main" id="{26805300-B715-E648-9B40-5379106069F0}"/>
              </a:ext>
            </a:extLst>
          </p:cNvPr>
          <p:cNvSpPr txBox="1"/>
          <p:nvPr/>
        </p:nvSpPr>
        <p:spPr>
          <a:xfrm>
            <a:off x="5325036" y="5916706"/>
            <a:ext cx="2205318" cy="276999"/>
          </a:xfrm>
          <a:prstGeom prst="rect">
            <a:avLst/>
          </a:prstGeom>
          <a:noFill/>
        </p:spPr>
        <p:txBody>
          <a:bodyPr wrap="square" rtlCol="0">
            <a:spAutoFit/>
          </a:bodyPr>
          <a:lstStyle/>
          <a:p>
            <a:r>
              <a:rPr lang="en-AU" sz="1200" dirty="0">
                <a:solidFill>
                  <a:schemeClr val="bg1"/>
                </a:solidFill>
              </a:rPr>
              <a:t>Image: Christina </a:t>
            </a:r>
            <a:r>
              <a:rPr lang="en-AU" sz="1200" dirty="0" err="1">
                <a:solidFill>
                  <a:schemeClr val="bg1"/>
                </a:solidFill>
              </a:rPr>
              <a:t>Chiappini</a:t>
            </a:r>
            <a:endParaRPr lang="en-AU" sz="1200" dirty="0">
              <a:solidFill>
                <a:schemeClr val="bg1"/>
              </a:solidFill>
            </a:endParaRPr>
          </a:p>
        </p:txBody>
      </p:sp>
    </p:spTree>
    <p:extLst>
      <p:ext uri="{BB962C8B-B14F-4D97-AF65-F5344CB8AC3E}">
        <p14:creationId xmlns:p14="http://schemas.microsoft.com/office/powerpoint/2010/main" val="417745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My work</a:t>
            </a:r>
          </a:p>
        </p:txBody>
      </p:sp>
      <p:sp>
        <p:nvSpPr>
          <p:cNvPr id="16" name="TextBox 15">
            <a:extLst>
              <a:ext uri="{FF2B5EF4-FFF2-40B4-BE49-F238E27FC236}">
                <a16:creationId xmlns:a16="http://schemas.microsoft.com/office/drawing/2014/main" id="{79C8A7DE-E131-0B4E-B3AE-B97C1142C315}"/>
              </a:ext>
            </a:extLst>
          </p:cNvPr>
          <p:cNvSpPr txBox="1"/>
          <p:nvPr/>
        </p:nvSpPr>
        <p:spPr>
          <a:xfrm>
            <a:off x="1556553" y="1451497"/>
            <a:ext cx="5557928" cy="646331"/>
          </a:xfrm>
          <a:prstGeom prst="rect">
            <a:avLst/>
          </a:prstGeom>
          <a:noFill/>
        </p:spPr>
        <p:txBody>
          <a:bodyPr wrap="square" rtlCol="0">
            <a:spAutoFit/>
          </a:bodyPr>
          <a:lstStyle/>
          <a:p>
            <a:r>
              <a:rPr lang="en-US" sz="3600" dirty="0"/>
              <a:t>Population synthesis code </a:t>
            </a:r>
          </a:p>
        </p:txBody>
      </p:sp>
      <p:sp>
        <p:nvSpPr>
          <p:cNvPr id="9" name="TextBox 8">
            <a:extLst>
              <a:ext uri="{FF2B5EF4-FFF2-40B4-BE49-F238E27FC236}">
                <a16:creationId xmlns:a16="http://schemas.microsoft.com/office/drawing/2014/main" id="{91CF3599-2D35-4645-BCDB-10B6AF201DB6}"/>
              </a:ext>
            </a:extLst>
          </p:cNvPr>
          <p:cNvSpPr txBox="1"/>
          <p:nvPr/>
        </p:nvSpPr>
        <p:spPr>
          <a:xfrm>
            <a:off x="2056818" y="2097828"/>
            <a:ext cx="6614216" cy="1815882"/>
          </a:xfrm>
          <a:prstGeom prst="rect">
            <a:avLst/>
          </a:prstGeom>
          <a:noFill/>
        </p:spPr>
        <p:txBody>
          <a:bodyPr wrap="square" rtlCol="0">
            <a:spAutoFit/>
          </a:bodyPr>
          <a:lstStyle/>
          <a:p>
            <a:pPr marL="571500" indent="-571500">
              <a:buFont typeface="Wingdings" pitchFamily="2" charset="2"/>
              <a:buChar char="Ø"/>
            </a:pPr>
            <a:r>
              <a:rPr lang="en-US" sz="2800" dirty="0"/>
              <a:t>Rapid evolution of many </a:t>
            </a:r>
            <a:r>
              <a:rPr lang="en-US" sz="2800" dirty="0">
                <a:solidFill>
                  <a:schemeClr val="accent4"/>
                </a:solidFill>
              </a:rPr>
              <a:t>non-interacting binaries</a:t>
            </a:r>
          </a:p>
          <a:p>
            <a:pPr marL="571500" indent="-571500">
              <a:buFont typeface="Wingdings" pitchFamily="2" charset="2"/>
              <a:buChar char="Ø"/>
            </a:pPr>
            <a:r>
              <a:rPr lang="en-US" sz="2800" dirty="0"/>
              <a:t>Uses interpolations and fitting formulae to the results from detailed models</a:t>
            </a:r>
          </a:p>
        </p:txBody>
      </p:sp>
      <p:pic>
        <p:nvPicPr>
          <p:cNvPr id="6" name="Picture 5">
            <a:extLst>
              <a:ext uri="{FF2B5EF4-FFF2-40B4-BE49-F238E27FC236}">
                <a16:creationId xmlns:a16="http://schemas.microsoft.com/office/drawing/2014/main" id="{9F7713B9-1D9D-224B-A026-B104F027ADE8}"/>
              </a:ext>
            </a:extLst>
          </p:cNvPr>
          <p:cNvPicPr>
            <a:picLocks noChangeAspect="1"/>
          </p:cNvPicPr>
          <p:nvPr/>
        </p:nvPicPr>
        <p:blipFill>
          <a:blip r:embed="rId3"/>
          <a:stretch>
            <a:fillRect/>
          </a:stretch>
        </p:blipFill>
        <p:spPr>
          <a:xfrm>
            <a:off x="9377818" y="1351689"/>
            <a:ext cx="2394972" cy="2138609"/>
          </a:xfrm>
          <a:prstGeom prst="rect">
            <a:avLst/>
          </a:prstGeom>
        </p:spPr>
      </p:pic>
      <p:sp>
        <p:nvSpPr>
          <p:cNvPr id="7" name="TextBox 6">
            <a:extLst>
              <a:ext uri="{FF2B5EF4-FFF2-40B4-BE49-F238E27FC236}">
                <a16:creationId xmlns:a16="http://schemas.microsoft.com/office/drawing/2014/main" id="{4A508E9B-220E-3A49-B285-AAF6299348FD}"/>
              </a:ext>
            </a:extLst>
          </p:cNvPr>
          <p:cNvSpPr txBox="1"/>
          <p:nvPr/>
        </p:nvSpPr>
        <p:spPr>
          <a:xfrm>
            <a:off x="1556553" y="4659849"/>
            <a:ext cx="9509453" cy="1754326"/>
          </a:xfrm>
          <a:prstGeom prst="rect">
            <a:avLst/>
          </a:prstGeom>
          <a:noFill/>
        </p:spPr>
        <p:txBody>
          <a:bodyPr wrap="square" rtlCol="0">
            <a:spAutoFit/>
          </a:bodyPr>
          <a:lstStyle/>
          <a:p>
            <a:r>
              <a:rPr lang="en-AU" sz="3600" dirty="0"/>
              <a:t>Study the effect of the results (and uncertainties!) of detailed models on population statistics; </a:t>
            </a:r>
            <a:r>
              <a:rPr lang="en-AU" sz="3600" dirty="0">
                <a:solidFill>
                  <a:schemeClr val="accent4"/>
                </a:solidFill>
              </a:rPr>
              <a:t>how well can we predict rates</a:t>
            </a:r>
            <a:r>
              <a:rPr lang="en-AU" sz="3600" dirty="0"/>
              <a:t>?</a:t>
            </a:r>
          </a:p>
        </p:txBody>
      </p:sp>
    </p:spTree>
    <p:extLst>
      <p:ext uri="{BB962C8B-B14F-4D97-AF65-F5344CB8AC3E}">
        <p14:creationId xmlns:p14="http://schemas.microsoft.com/office/powerpoint/2010/main" val="251202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0BE3-94EF-A247-A79A-1671C56A117E}"/>
              </a:ext>
            </a:extLst>
          </p:cNvPr>
          <p:cNvSpPr>
            <a:spLocks noGrp="1"/>
          </p:cNvSpPr>
          <p:nvPr>
            <p:ph type="title"/>
          </p:nvPr>
        </p:nvSpPr>
        <p:spPr>
          <a:xfrm>
            <a:off x="0" y="-43406"/>
            <a:ext cx="12191999" cy="1395095"/>
          </a:xfrm>
          <a:gradFill flip="none" rotWithShape="1">
            <a:gsLst>
              <a:gs pos="52000">
                <a:schemeClr val="accent1">
                  <a:lumMod val="39000"/>
                </a:schemeClr>
              </a:gs>
              <a:gs pos="0">
                <a:schemeClr val="bg1"/>
              </a:gs>
              <a:gs pos="100000">
                <a:schemeClr val="bg1"/>
              </a:gs>
            </a:gsLst>
            <a:path path="circle">
              <a:fillToRect l="100000" t="100000"/>
            </a:path>
            <a:tileRect r="-100000" b="-100000"/>
          </a:gradFill>
        </p:spPr>
        <p:txBody>
          <a:bodyPr>
            <a:normAutofit/>
          </a:bodyPr>
          <a:lstStyle/>
          <a:p>
            <a:pPr algn="ctr"/>
            <a:r>
              <a:rPr lang="en-US" sz="4800" b="1" dirty="0"/>
              <a:t>My work</a:t>
            </a:r>
          </a:p>
        </p:txBody>
      </p:sp>
      <p:sp>
        <p:nvSpPr>
          <p:cNvPr id="16" name="TextBox 15">
            <a:extLst>
              <a:ext uri="{FF2B5EF4-FFF2-40B4-BE49-F238E27FC236}">
                <a16:creationId xmlns:a16="http://schemas.microsoft.com/office/drawing/2014/main" id="{79C8A7DE-E131-0B4E-B3AE-B97C1142C315}"/>
              </a:ext>
            </a:extLst>
          </p:cNvPr>
          <p:cNvSpPr txBox="1"/>
          <p:nvPr/>
        </p:nvSpPr>
        <p:spPr>
          <a:xfrm>
            <a:off x="427000" y="1281436"/>
            <a:ext cx="10949211" cy="1200329"/>
          </a:xfrm>
          <a:prstGeom prst="rect">
            <a:avLst/>
          </a:prstGeom>
          <a:noFill/>
        </p:spPr>
        <p:txBody>
          <a:bodyPr wrap="square" rtlCol="0">
            <a:spAutoFit/>
          </a:bodyPr>
          <a:lstStyle/>
          <a:p>
            <a:r>
              <a:rPr lang="en-US" sz="3600" dirty="0"/>
              <a:t>I study accreting white dwarfs using using the population synthesis code </a:t>
            </a:r>
            <a:r>
              <a:rPr lang="en-US" sz="3600" dirty="0" err="1"/>
              <a:t>binary_c</a:t>
            </a:r>
            <a:r>
              <a:rPr lang="en-US" sz="3600" dirty="0"/>
              <a:t> </a:t>
            </a:r>
            <a:r>
              <a:rPr lang="en-US" sz="3200" dirty="0"/>
              <a:t>(Izzard et al. 2004)</a:t>
            </a:r>
            <a:endParaRPr lang="en-US" sz="3600" dirty="0"/>
          </a:p>
        </p:txBody>
      </p:sp>
      <p:sp>
        <p:nvSpPr>
          <p:cNvPr id="9" name="TextBox 8">
            <a:extLst>
              <a:ext uri="{FF2B5EF4-FFF2-40B4-BE49-F238E27FC236}">
                <a16:creationId xmlns:a16="http://schemas.microsoft.com/office/drawing/2014/main" id="{91CF3599-2D35-4645-BCDB-10B6AF201DB6}"/>
              </a:ext>
            </a:extLst>
          </p:cNvPr>
          <p:cNvSpPr txBox="1"/>
          <p:nvPr/>
        </p:nvSpPr>
        <p:spPr>
          <a:xfrm>
            <a:off x="1035788" y="2676531"/>
            <a:ext cx="6614216" cy="1815882"/>
          </a:xfrm>
          <a:prstGeom prst="rect">
            <a:avLst/>
          </a:prstGeom>
          <a:noFill/>
        </p:spPr>
        <p:txBody>
          <a:bodyPr wrap="square" rtlCol="0">
            <a:spAutoFit/>
          </a:bodyPr>
          <a:lstStyle/>
          <a:p>
            <a:pPr marL="571500" indent="-571500">
              <a:buFont typeface="Wingdings" pitchFamily="2" charset="2"/>
              <a:buChar char="Ø"/>
            </a:pPr>
            <a:r>
              <a:rPr lang="en-US" sz="2800" dirty="0"/>
              <a:t>Population synthesis codes rapidly evolve many </a:t>
            </a:r>
            <a:r>
              <a:rPr lang="en-US" sz="2800" dirty="0">
                <a:solidFill>
                  <a:srgbClr val="FFC000"/>
                </a:solidFill>
              </a:rPr>
              <a:t>isolated binary systems</a:t>
            </a:r>
          </a:p>
          <a:p>
            <a:pPr marL="571500" indent="-571500">
              <a:buFont typeface="Wingdings" pitchFamily="2" charset="2"/>
              <a:buChar char="Ø"/>
            </a:pPr>
            <a:r>
              <a:rPr lang="en-US" sz="2800" dirty="0" err="1"/>
              <a:t>binary_c</a:t>
            </a:r>
            <a:r>
              <a:rPr lang="en-US" sz="2800" dirty="0"/>
              <a:t> is specialized towards the evolution of low-mass stars</a:t>
            </a:r>
            <a:endParaRPr lang="en-US" sz="2800" dirty="0">
              <a:solidFill>
                <a:schemeClr val="accent4"/>
              </a:solidFill>
            </a:endParaRPr>
          </a:p>
        </p:txBody>
      </p:sp>
      <p:pic>
        <p:nvPicPr>
          <p:cNvPr id="6" name="Picture 5">
            <a:extLst>
              <a:ext uri="{FF2B5EF4-FFF2-40B4-BE49-F238E27FC236}">
                <a16:creationId xmlns:a16="http://schemas.microsoft.com/office/drawing/2014/main" id="{9F7713B9-1D9D-224B-A026-B104F027ADE8}"/>
              </a:ext>
            </a:extLst>
          </p:cNvPr>
          <p:cNvPicPr>
            <a:picLocks noChangeAspect="1"/>
          </p:cNvPicPr>
          <p:nvPr/>
        </p:nvPicPr>
        <p:blipFill>
          <a:blip r:embed="rId3"/>
          <a:stretch>
            <a:fillRect/>
          </a:stretch>
        </p:blipFill>
        <p:spPr>
          <a:xfrm>
            <a:off x="8191647" y="2353804"/>
            <a:ext cx="2394972" cy="2138609"/>
          </a:xfrm>
          <a:prstGeom prst="rect">
            <a:avLst/>
          </a:prstGeom>
        </p:spPr>
      </p:pic>
      <p:sp>
        <p:nvSpPr>
          <p:cNvPr id="7" name="TextBox 6">
            <a:extLst>
              <a:ext uri="{FF2B5EF4-FFF2-40B4-BE49-F238E27FC236}">
                <a16:creationId xmlns:a16="http://schemas.microsoft.com/office/drawing/2014/main" id="{4A508E9B-220E-3A49-B285-AAF6299348FD}"/>
              </a:ext>
            </a:extLst>
          </p:cNvPr>
          <p:cNvSpPr txBox="1"/>
          <p:nvPr/>
        </p:nvSpPr>
        <p:spPr>
          <a:xfrm>
            <a:off x="521130" y="4687179"/>
            <a:ext cx="11218152" cy="1754326"/>
          </a:xfrm>
          <a:prstGeom prst="rect">
            <a:avLst/>
          </a:prstGeom>
          <a:noFill/>
        </p:spPr>
        <p:txBody>
          <a:bodyPr wrap="square" rtlCol="0">
            <a:spAutoFit/>
          </a:bodyPr>
          <a:lstStyle/>
          <a:p>
            <a:r>
              <a:rPr lang="en-AU" sz="3600" dirty="0">
                <a:solidFill>
                  <a:srgbClr val="FFC000"/>
                </a:solidFill>
              </a:rPr>
              <a:t>Objective</a:t>
            </a:r>
            <a:r>
              <a:rPr lang="en-AU" sz="3600" dirty="0"/>
              <a:t>: study the effect of the results (and uncertainties!) of detailed models on population statistics. </a:t>
            </a:r>
            <a:r>
              <a:rPr lang="en-AU" sz="3600" dirty="0">
                <a:solidFill>
                  <a:schemeClr val="accent4"/>
                </a:solidFill>
              </a:rPr>
              <a:t>How well can we predict rates</a:t>
            </a:r>
            <a:r>
              <a:rPr lang="en-AU" sz="3600" dirty="0"/>
              <a:t>?</a:t>
            </a:r>
          </a:p>
        </p:txBody>
      </p:sp>
    </p:spTree>
    <p:extLst>
      <p:ext uri="{BB962C8B-B14F-4D97-AF65-F5344CB8AC3E}">
        <p14:creationId xmlns:p14="http://schemas.microsoft.com/office/powerpoint/2010/main" val="21693603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91245</TotalTime>
  <Words>1580</Words>
  <Application>Microsoft Macintosh PowerPoint</Application>
  <PresentationFormat>Widescreen</PresentationFormat>
  <Paragraphs>322</Paragraphs>
  <Slides>34</Slides>
  <Notes>34</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Helvetica Neue</vt:lpstr>
      <vt:lpstr>Wingdings</vt:lpstr>
      <vt:lpstr>Office Theme</vt:lpstr>
      <vt:lpstr>Towards improved theoretical rates of nova and type Ia supernova events through population synthesis</vt:lpstr>
      <vt:lpstr>What is a white dwarf?</vt:lpstr>
      <vt:lpstr>What can they do?</vt:lpstr>
      <vt:lpstr>What can they do?</vt:lpstr>
      <vt:lpstr>Wider implications: cosmology</vt:lpstr>
      <vt:lpstr>Wider implications: cosmology</vt:lpstr>
      <vt:lpstr>Wider implications: nucleosynthesis</vt:lpstr>
      <vt:lpstr>My work</vt:lpstr>
      <vt:lpstr>My work</vt:lpstr>
      <vt:lpstr>Towards improved theoretical rates of novae and type Ia supernova events through population synthesis</vt:lpstr>
      <vt:lpstr>Towards improved theoretical rates of nova and type Ia supernova events through population synthesis</vt:lpstr>
      <vt:lpstr>Structure of a white dwarf</vt:lpstr>
      <vt:lpstr>The three pillars</vt:lpstr>
      <vt:lpstr>The three pillars: accretion regime</vt:lpstr>
      <vt:lpstr>The three pillars: critical ignition mass</vt:lpstr>
      <vt:lpstr>The three pillars: accretion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I’ve talked about</vt:lpstr>
      <vt:lpstr>What you should talk to me about</vt:lpstr>
      <vt:lpstr>PowerPoint Presentation</vt:lpstr>
      <vt:lpstr>PowerPoint Presentation</vt:lpstr>
      <vt:lpstr>PowerPoint Presentation</vt:lpstr>
      <vt:lpstr>PowerPoint Presentation</vt:lpstr>
      <vt:lpstr>PowerPoint Presentation</vt:lpstr>
      <vt:lpstr>PowerPoint Presentation</vt:lpstr>
      <vt:lpstr>What you get</vt:lpstr>
      <vt:lpstr>What you pay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James Kemp</dc:creator>
  <cp:lastModifiedBy>Alexander James Kemp</cp:lastModifiedBy>
  <cp:revision>1463</cp:revision>
  <dcterms:created xsi:type="dcterms:W3CDTF">2019-05-30T08:03:07Z</dcterms:created>
  <dcterms:modified xsi:type="dcterms:W3CDTF">2020-02-06T00:47:08Z</dcterms:modified>
</cp:coreProperties>
</file>